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57" r:id="rId6"/>
    <p:sldId id="258" r:id="rId7"/>
    <p:sldId id="262" r:id="rId8"/>
    <p:sldId id="272" r:id="rId9"/>
    <p:sldId id="270" r:id="rId10"/>
    <p:sldId id="279" r:id="rId11"/>
    <p:sldId id="260" r:id="rId12"/>
    <p:sldId id="265" r:id="rId13"/>
    <p:sldId id="264" r:id="rId14"/>
    <p:sldId id="263" r:id="rId15"/>
    <p:sldId id="268" r:id="rId16"/>
    <p:sldId id="267" r:id="rId17"/>
    <p:sldId id="284" r:id="rId18"/>
    <p:sldId id="273" r:id="rId19"/>
    <p:sldId id="274" r:id="rId20"/>
    <p:sldId id="282" r:id="rId21"/>
    <p:sldId id="286" r:id="rId22"/>
    <p:sldId id="275" r:id="rId23"/>
    <p:sldId id="281" r:id="rId24"/>
    <p:sldId id="288" r:id="rId25"/>
    <p:sldId id="276" r:id="rId26"/>
    <p:sldId id="285" r:id="rId27"/>
    <p:sldId id="280" r:id="rId28"/>
    <p:sldId id="289" r:id="rId29"/>
    <p:sldId id="269"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686548-1017-6255-5CA0-BED25B4D3196}" name="Carolyn Dehner" initials="CD" userId="S::a30072812@mcla.edu::695de6b5-f11e-437a-a92a-419b10d25cb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D00"/>
    <a:srgbClr val="88DBDF"/>
    <a:srgbClr val="002B49"/>
    <a:srgbClr val="45A141"/>
    <a:srgbClr val="0085CA"/>
    <a:srgbClr val="E3E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F81B6D-F397-48FB-97B8-F8B04B88BF42}" v="834" dt="2026-05-21T14:22:11.0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0EC3F-3B2B-4775-BAD2-9B2A05936482}" type="datetimeFigureOut">
              <a:rPr lang="en-US" smtClean="0"/>
              <a:t>5/22/2026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338369-C5BF-4F05-B5C8-FF6C07AF397C}" type="slidenum">
              <a:rPr lang="en-US" smtClean="0"/>
              <a:t>‹#›</a:t>
            </a:fld>
            <a:endParaRPr lang="en-US"/>
          </a:p>
        </p:txBody>
      </p:sp>
    </p:spTree>
    <p:extLst>
      <p:ext uri="{BB962C8B-B14F-4D97-AF65-F5344CB8AC3E}">
        <p14:creationId xmlns:p14="http://schemas.microsoft.com/office/powerpoint/2010/main" val="101602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PJB Welcome – SP overview</a:t>
            </a:r>
          </a:p>
        </p:txBody>
      </p:sp>
      <p:sp>
        <p:nvSpPr>
          <p:cNvPr id="4" name="Slide Number Placeholder 3"/>
          <p:cNvSpPr>
            <a:spLocks noGrp="1"/>
          </p:cNvSpPr>
          <p:nvPr>
            <p:ph type="sldNum" sz="quarter" idx="5"/>
          </p:nvPr>
        </p:nvSpPr>
        <p:spPr/>
        <p:txBody>
          <a:bodyPr/>
          <a:lstStyle/>
          <a:p>
            <a:fld id="{EB338369-C5BF-4F05-B5C8-FF6C07AF397C}" type="slidenum">
              <a:rPr lang="en-US" smtClean="0"/>
              <a:t>2</a:t>
            </a:fld>
            <a:endParaRPr lang="en-US"/>
          </a:p>
        </p:txBody>
      </p:sp>
    </p:spTree>
    <p:extLst>
      <p:ext uri="{BB962C8B-B14F-4D97-AF65-F5344CB8AC3E}">
        <p14:creationId xmlns:p14="http://schemas.microsoft.com/office/powerpoint/2010/main" val="1785515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Luke/Laura</a:t>
            </a:r>
          </a:p>
        </p:txBody>
      </p:sp>
      <p:sp>
        <p:nvSpPr>
          <p:cNvPr id="4" name="Slide Number Placeholder 3"/>
          <p:cNvSpPr>
            <a:spLocks noGrp="1"/>
          </p:cNvSpPr>
          <p:nvPr>
            <p:ph type="sldNum" sz="quarter" idx="5"/>
          </p:nvPr>
        </p:nvSpPr>
        <p:spPr/>
        <p:txBody>
          <a:bodyPr/>
          <a:lstStyle/>
          <a:p>
            <a:fld id="{EB338369-C5BF-4F05-B5C8-FF6C07AF397C}" type="slidenum">
              <a:rPr lang="en-US" smtClean="0"/>
              <a:t>12</a:t>
            </a:fld>
            <a:endParaRPr lang="en-US"/>
          </a:p>
        </p:txBody>
      </p:sp>
    </p:spTree>
    <p:extLst>
      <p:ext uri="{BB962C8B-B14F-4D97-AF65-F5344CB8AC3E}">
        <p14:creationId xmlns:p14="http://schemas.microsoft.com/office/powerpoint/2010/main" val="3964184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/Laura</a:t>
            </a:r>
          </a:p>
        </p:txBody>
      </p:sp>
      <p:sp>
        <p:nvSpPr>
          <p:cNvPr id="4" name="Slide Number Placeholder 3"/>
          <p:cNvSpPr>
            <a:spLocks noGrp="1"/>
          </p:cNvSpPr>
          <p:nvPr>
            <p:ph type="sldNum" sz="quarter" idx="5"/>
          </p:nvPr>
        </p:nvSpPr>
        <p:spPr/>
        <p:txBody>
          <a:bodyPr/>
          <a:lstStyle/>
          <a:p>
            <a:fld id="{EB338369-C5BF-4F05-B5C8-FF6C07AF397C}" type="slidenum">
              <a:rPr lang="en-US" smtClean="0"/>
              <a:t>13</a:t>
            </a:fld>
            <a:endParaRPr lang="en-US"/>
          </a:p>
        </p:txBody>
      </p:sp>
    </p:spTree>
    <p:extLst>
      <p:ext uri="{BB962C8B-B14F-4D97-AF65-F5344CB8AC3E}">
        <p14:creationId xmlns:p14="http://schemas.microsoft.com/office/powerpoint/2010/main" val="2122973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CB4A3-6774-B29D-009D-92571F0C8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F4E46-C0A0-E4C4-1BC7-EB735F082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AB0938-8212-2FE2-062F-B6867F145239}"/>
              </a:ext>
            </a:extLst>
          </p:cNvPr>
          <p:cNvSpPr>
            <a:spLocks noGrp="1"/>
          </p:cNvSpPr>
          <p:nvPr>
            <p:ph type="body" idx="1"/>
          </p:nvPr>
        </p:nvSpPr>
        <p:spPr/>
        <p:txBody>
          <a:bodyPr/>
          <a:lstStyle/>
          <a:p>
            <a:r>
              <a:rPr lang="en-US">
                <a:latin typeface="Calibri"/>
                <a:ea typeface="Calibri"/>
                <a:cs typeface="Calibri"/>
              </a:rPr>
              <a:t>Carolyn</a:t>
            </a:r>
          </a:p>
        </p:txBody>
      </p:sp>
      <p:sp>
        <p:nvSpPr>
          <p:cNvPr id="4" name="Slide Number Placeholder 3">
            <a:extLst>
              <a:ext uri="{FF2B5EF4-FFF2-40B4-BE49-F238E27FC236}">
                <a16:creationId xmlns:a16="http://schemas.microsoft.com/office/drawing/2014/main" id="{E2DC07E5-FF2C-112D-A925-867BF1293360}"/>
              </a:ext>
            </a:extLst>
          </p:cNvPr>
          <p:cNvSpPr>
            <a:spLocks noGrp="1"/>
          </p:cNvSpPr>
          <p:nvPr>
            <p:ph type="sldNum" sz="quarter" idx="5"/>
          </p:nvPr>
        </p:nvSpPr>
        <p:spPr/>
        <p:txBody>
          <a:bodyPr/>
          <a:lstStyle/>
          <a:p>
            <a:fld id="{EB338369-C5BF-4F05-B5C8-FF6C07AF397C}" type="slidenum">
              <a:rPr lang="en-US" smtClean="0"/>
              <a:t>14</a:t>
            </a:fld>
            <a:endParaRPr lang="en-US"/>
          </a:p>
        </p:txBody>
      </p:sp>
    </p:spTree>
    <p:extLst>
      <p:ext uri="{BB962C8B-B14F-4D97-AF65-F5344CB8AC3E}">
        <p14:creationId xmlns:p14="http://schemas.microsoft.com/office/powerpoint/2010/main" val="897702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Lynn</a:t>
            </a:r>
          </a:p>
        </p:txBody>
      </p:sp>
      <p:sp>
        <p:nvSpPr>
          <p:cNvPr id="4" name="Slide Number Placeholder 3"/>
          <p:cNvSpPr>
            <a:spLocks noGrp="1"/>
          </p:cNvSpPr>
          <p:nvPr>
            <p:ph type="sldNum" sz="quarter" idx="5"/>
          </p:nvPr>
        </p:nvSpPr>
        <p:spPr/>
        <p:txBody>
          <a:bodyPr/>
          <a:lstStyle/>
          <a:p>
            <a:fld id="{EB338369-C5BF-4F05-B5C8-FF6C07AF397C}" type="slidenum">
              <a:rPr lang="en-US" smtClean="0"/>
              <a:t>15</a:t>
            </a:fld>
            <a:endParaRPr lang="en-US"/>
          </a:p>
        </p:txBody>
      </p:sp>
    </p:spTree>
    <p:extLst>
      <p:ext uri="{BB962C8B-B14F-4D97-AF65-F5344CB8AC3E}">
        <p14:creationId xmlns:p14="http://schemas.microsoft.com/office/powerpoint/2010/main" val="4071867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Patrick</a:t>
            </a:r>
          </a:p>
        </p:txBody>
      </p:sp>
      <p:sp>
        <p:nvSpPr>
          <p:cNvPr id="4" name="Slide Number Placeholder 3"/>
          <p:cNvSpPr>
            <a:spLocks noGrp="1"/>
          </p:cNvSpPr>
          <p:nvPr>
            <p:ph type="sldNum" sz="quarter" idx="5"/>
          </p:nvPr>
        </p:nvSpPr>
        <p:spPr/>
        <p:txBody>
          <a:bodyPr/>
          <a:lstStyle/>
          <a:p>
            <a:fld id="{EB338369-C5BF-4F05-B5C8-FF6C07AF397C}" type="slidenum">
              <a:rPr lang="en-US" smtClean="0"/>
              <a:t>16</a:t>
            </a:fld>
            <a:endParaRPr lang="en-US"/>
          </a:p>
        </p:txBody>
      </p:sp>
    </p:spTree>
    <p:extLst>
      <p:ext uri="{BB962C8B-B14F-4D97-AF65-F5344CB8AC3E}">
        <p14:creationId xmlns:p14="http://schemas.microsoft.com/office/powerpoint/2010/main" val="1616269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Carolyn</a:t>
            </a:r>
          </a:p>
        </p:txBody>
      </p:sp>
      <p:sp>
        <p:nvSpPr>
          <p:cNvPr id="4" name="Slide Number Placeholder 3"/>
          <p:cNvSpPr>
            <a:spLocks noGrp="1"/>
          </p:cNvSpPr>
          <p:nvPr>
            <p:ph type="sldNum" sz="quarter" idx="5"/>
          </p:nvPr>
        </p:nvSpPr>
        <p:spPr/>
        <p:txBody>
          <a:bodyPr/>
          <a:lstStyle/>
          <a:p>
            <a:fld id="{EB338369-C5BF-4F05-B5C8-FF6C07AF397C}" type="slidenum">
              <a:rPr lang="en-US" smtClean="0"/>
              <a:t>17</a:t>
            </a:fld>
            <a:endParaRPr lang="en-US"/>
          </a:p>
        </p:txBody>
      </p:sp>
    </p:spTree>
    <p:extLst>
      <p:ext uri="{BB962C8B-B14F-4D97-AF65-F5344CB8AC3E}">
        <p14:creationId xmlns:p14="http://schemas.microsoft.com/office/powerpoint/2010/main" val="2734159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94145-AE16-05C5-8CE6-617D7D040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F3D15-6169-FC13-5804-73881B2C4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D2A31-78E1-5807-BEA0-796479377322}"/>
              </a:ext>
            </a:extLst>
          </p:cNvPr>
          <p:cNvSpPr>
            <a:spLocks noGrp="1"/>
          </p:cNvSpPr>
          <p:nvPr>
            <p:ph type="body" idx="1"/>
          </p:nvPr>
        </p:nvSpPr>
        <p:spPr/>
        <p:txBody>
          <a:bodyPr/>
          <a:lstStyle/>
          <a:p>
            <a:r>
              <a:rPr lang="en-US"/>
              <a:t>Carolyn</a:t>
            </a:r>
          </a:p>
        </p:txBody>
      </p:sp>
      <p:sp>
        <p:nvSpPr>
          <p:cNvPr id="4" name="Slide Number Placeholder 3">
            <a:extLst>
              <a:ext uri="{FF2B5EF4-FFF2-40B4-BE49-F238E27FC236}">
                <a16:creationId xmlns:a16="http://schemas.microsoft.com/office/drawing/2014/main" id="{3D9D3F7B-BF47-7E3B-6265-D211756FD9EA}"/>
              </a:ext>
            </a:extLst>
          </p:cNvPr>
          <p:cNvSpPr>
            <a:spLocks noGrp="1"/>
          </p:cNvSpPr>
          <p:nvPr>
            <p:ph type="sldNum" sz="quarter" idx="5"/>
          </p:nvPr>
        </p:nvSpPr>
        <p:spPr/>
        <p:txBody>
          <a:bodyPr/>
          <a:lstStyle/>
          <a:p>
            <a:fld id="{EB338369-C5BF-4F05-B5C8-FF6C07AF397C}" type="slidenum">
              <a:rPr lang="en-US" smtClean="0"/>
              <a:t>18</a:t>
            </a:fld>
            <a:endParaRPr lang="en-US"/>
          </a:p>
        </p:txBody>
      </p:sp>
    </p:spTree>
    <p:extLst>
      <p:ext uri="{BB962C8B-B14F-4D97-AF65-F5344CB8AC3E}">
        <p14:creationId xmlns:p14="http://schemas.microsoft.com/office/powerpoint/2010/main" val="488255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Questions for audience:</a:t>
            </a:r>
          </a:p>
          <a:p>
            <a:pPr marL="171450" indent="-171450">
              <a:buFont typeface="Arial" panose="020B0604020202020204" pitchFamily="34" charset="0"/>
              <a:buChar char="•"/>
            </a:pPr>
            <a:r>
              <a:rPr lang="en-US"/>
              <a:t>Does this accurately represent MCLA?</a:t>
            </a:r>
          </a:p>
          <a:p>
            <a:pPr marL="171450" indent="-171450">
              <a:buFont typeface="Arial" panose="020B0604020202020204" pitchFamily="34" charset="0"/>
              <a:buChar char="•"/>
            </a:pPr>
            <a:r>
              <a:rPr lang="en-US"/>
              <a:t>Does the statement capture who we are?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B338369-C5BF-4F05-B5C8-FF6C07AF397C}" type="slidenum">
              <a:rPr lang="en-US" smtClean="0"/>
              <a:t>19</a:t>
            </a:fld>
            <a:endParaRPr lang="en-US"/>
          </a:p>
        </p:txBody>
      </p:sp>
    </p:spTree>
    <p:extLst>
      <p:ext uri="{BB962C8B-B14F-4D97-AF65-F5344CB8AC3E}">
        <p14:creationId xmlns:p14="http://schemas.microsoft.com/office/powerpoint/2010/main" val="385253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Carolyn – then breakouts</a:t>
            </a:r>
          </a:p>
          <a:p>
            <a:endParaRPr lang="en-US">
              <a:latin typeface="Calibri"/>
              <a:ea typeface="Calibri"/>
              <a:cs typeface="Calibri"/>
            </a:endParaRPr>
          </a:p>
          <a:p>
            <a:r>
              <a:rPr lang="en-US">
                <a:latin typeface="Calibri"/>
                <a:ea typeface="Calibri"/>
                <a:cs typeface="Calibri"/>
              </a:rPr>
              <a:t>Ask each table to take notes – bring paper and pens</a:t>
            </a:r>
          </a:p>
          <a:p>
            <a:endParaRPr lang="en-US">
              <a:latin typeface="Calibri"/>
              <a:ea typeface="Calibri"/>
              <a:cs typeface="Calibri"/>
            </a:endParaRPr>
          </a:p>
          <a:p>
            <a:r>
              <a:rPr lang="en-US">
                <a:latin typeface="Calibri"/>
                <a:ea typeface="Calibri"/>
                <a:cs typeface="Calibri"/>
              </a:rPr>
              <a:t>Can paste questions in chat</a:t>
            </a:r>
          </a:p>
        </p:txBody>
      </p:sp>
      <p:sp>
        <p:nvSpPr>
          <p:cNvPr id="4" name="Slide Number Placeholder 3"/>
          <p:cNvSpPr>
            <a:spLocks noGrp="1"/>
          </p:cNvSpPr>
          <p:nvPr>
            <p:ph type="sldNum" sz="quarter" idx="5"/>
          </p:nvPr>
        </p:nvSpPr>
        <p:spPr/>
        <p:txBody>
          <a:bodyPr/>
          <a:lstStyle/>
          <a:p>
            <a:fld id="{EB338369-C5BF-4F05-B5C8-FF6C07AF397C}" type="slidenum">
              <a:rPr lang="en-US" smtClean="0"/>
              <a:t>20</a:t>
            </a:fld>
            <a:endParaRPr lang="en-US"/>
          </a:p>
        </p:txBody>
      </p:sp>
    </p:spTree>
    <p:extLst>
      <p:ext uri="{BB962C8B-B14F-4D97-AF65-F5344CB8AC3E}">
        <p14:creationId xmlns:p14="http://schemas.microsoft.com/office/powerpoint/2010/main" val="4163753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D8F2C-6532-0187-A3A1-D246E6701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00689-44F0-209E-D6A8-9C7AC88D1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89E4E-80DE-EABF-3852-57F6D43DBE60}"/>
              </a:ext>
            </a:extLst>
          </p:cNvPr>
          <p:cNvSpPr>
            <a:spLocks noGrp="1"/>
          </p:cNvSpPr>
          <p:nvPr>
            <p:ph type="body" idx="1"/>
          </p:nvPr>
        </p:nvSpPr>
        <p:spPr/>
        <p:txBody>
          <a:bodyPr/>
          <a:lstStyle/>
          <a:p>
            <a:r>
              <a:rPr lang="en-US">
                <a:latin typeface="Calibri"/>
                <a:ea typeface="Calibri"/>
                <a:cs typeface="Calibri"/>
              </a:rPr>
              <a:t>Patrick</a:t>
            </a:r>
          </a:p>
        </p:txBody>
      </p:sp>
      <p:sp>
        <p:nvSpPr>
          <p:cNvPr id="4" name="Slide Number Placeholder 3">
            <a:extLst>
              <a:ext uri="{FF2B5EF4-FFF2-40B4-BE49-F238E27FC236}">
                <a16:creationId xmlns:a16="http://schemas.microsoft.com/office/drawing/2014/main" id="{668F8A75-7122-C6F7-5FEB-308514CA6A27}"/>
              </a:ext>
            </a:extLst>
          </p:cNvPr>
          <p:cNvSpPr>
            <a:spLocks noGrp="1"/>
          </p:cNvSpPr>
          <p:nvPr>
            <p:ph type="sldNum" sz="quarter" idx="5"/>
          </p:nvPr>
        </p:nvSpPr>
        <p:spPr/>
        <p:txBody>
          <a:bodyPr/>
          <a:lstStyle/>
          <a:p>
            <a:fld id="{EB338369-C5BF-4F05-B5C8-FF6C07AF397C}" type="slidenum">
              <a:rPr lang="en-US" smtClean="0"/>
              <a:t>21</a:t>
            </a:fld>
            <a:endParaRPr lang="en-US"/>
          </a:p>
        </p:txBody>
      </p:sp>
    </p:spTree>
    <p:extLst>
      <p:ext uri="{BB962C8B-B14F-4D97-AF65-F5344CB8AC3E}">
        <p14:creationId xmlns:p14="http://schemas.microsoft.com/office/powerpoint/2010/main" val="362165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Carolyn</a:t>
            </a:r>
          </a:p>
        </p:txBody>
      </p:sp>
      <p:sp>
        <p:nvSpPr>
          <p:cNvPr id="4" name="Slide Number Placeholder 3"/>
          <p:cNvSpPr>
            <a:spLocks noGrp="1"/>
          </p:cNvSpPr>
          <p:nvPr>
            <p:ph type="sldNum" sz="quarter" idx="5"/>
          </p:nvPr>
        </p:nvSpPr>
        <p:spPr/>
        <p:txBody>
          <a:bodyPr/>
          <a:lstStyle/>
          <a:p>
            <a:fld id="{EB338369-C5BF-4F05-B5C8-FF6C07AF397C}" type="slidenum">
              <a:rPr lang="en-US" smtClean="0"/>
              <a:t>3</a:t>
            </a:fld>
            <a:endParaRPr lang="en-US"/>
          </a:p>
        </p:txBody>
      </p:sp>
    </p:spTree>
    <p:extLst>
      <p:ext uri="{BB962C8B-B14F-4D97-AF65-F5344CB8AC3E}">
        <p14:creationId xmlns:p14="http://schemas.microsoft.com/office/powerpoint/2010/main" val="683369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Patrick </a:t>
            </a:r>
          </a:p>
          <a:p>
            <a:endParaRPr lang="en-US" dirty="0">
              <a:latin typeface="Calibri"/>
              <a:ea typeface="Calibri"/>
              <a:cs typeface="Calibri"/>
            </a:endParaRPr>
          </a:p>
          <a:p>
            <a:r>
              <a:rPr lang="en-US" dirty="0">
                <a:latin typeface="Calibri"/>
                <a:ea typeface="Calibri"/>
                <a:cs typeface="Calibri"/>
              </a:rPr>
              <a:t>(print 20 copies – 2 for each table)</a:t>
            </a:r>
          </a:p>
        </p:txBody>
      </p:sp>
      <p:sp>
        <p:nvSpPr>
          <p:cNvPr id="4" name="Slide Number Placeholder 3"/>
          <p:cNvSpPr>
            <a:spLocks noGrp="1"/>
          </p:cNvSpPr>
          <p:nvPr>
            <p:ph type="sldNum" sz="quarter" idx="5"/>
          </p:nvPr>
        </p:nvSpPr>
        <p:spPr/>
        <p:txBody>
          <a:bodyPr/>
          <a:lstStyle/>
          <a:p>
            <a:fld id="{EB338369-C5BF-4F05-B5C8-FF6C07AF397C}" type="slidenum">
              <a:rPr lang="en-US" smtClean="0"/>
              <a:t>22</a:t>
            </a:fld>
            <a:endParaRPr lang="en-US"/>
          </a:p>
        </p:txBody>
      </p:sp>
    </p:spTree>
    <p:extLst>
      <p:ext uri="{BB962C8B-B14F-4D97-AF65-F5344CB8AC3E}">
        <p14:creationId xmlns:p14="http://schemas.microsoft.com/office/powerpoint/2010/main" val="1743161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549B7-8059-87DF-4C25-570423736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D0B68-F8D1-86DE-F891-C43A493D02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C6828-356C-69E1-B0E6-43DB2A213C82}"/>
              </a:ext>
            </a:extLst>
          </p:cNvPr>
          <p:cNvSpPr>
            <a:spLocks noGrp="1"/>
          </p:cNvSpPr>
          <p:nvPr>
            <p:ph type="body" idx="1"/>
          </p:nvPr>
        </p:nvSpPr>
        <p:spPr/>
        <p:txBody>
          <a:bodyPr/>
          <a:lstStyle/>
          <a:p>
            <a:r>
              <a:rPr lang="en-US">
                <a:latin typeface="Calibri"/>
                <a:ea typeface="Calibri"/>
                <a:cs typeface="Calibri"/>
              </a:rPr>
              <a:t>Patrick</a:t>
            </a:r>
          </a:p>
        </p:txBody>
      </p:sp>
      <p:sp>
        <p:nvSpPr>
          <p:cNvPr id="4" name="Slide Number Placeholder 3">
            <a:extLst>
              <a:ext uri="{FF2B5EF4-FFF2-40B4-BE49-F238E27FC236}">
                <a16:creationId xmlns:a16="http://schemas.microsoft.com/office/drawing/2014/main" id="{27345201-0D90-AE98-90CD-A64BD6814D24}"/>
              </a:ext>
            </a:extLst>
          </p:cNvPr>
          <p:cNvSpPr>
            <a:spLocks noGrp="1"/>
          </p:cNvSpPr>
          <p:nvPr>
            <p:ph type="sldNum" sz="quarter" idx="5"/>
          </p:nvPr>
        </p:nvSpPr>
        <p:spPr/>
        <p:txBody>
          <a:bodyPr/>
          <a:lstStyle/>
          <a:p>
            <a:fld id="{EB338369-C5BF-4F05-B5C8-FF6C07AF397C}" type="slidenum">
              <a:rPr lang="en-US" smtClean="0"/>
              <a:t>23</a:t>
            </a:fld>
            <a:endParaRPr lang="en-US"/>
          </a:p>
        </p:txBody>
      </p:sp>
    </p:spTree>
    <p:extLst>
      <p:ext uri="{BB962C8B-B14F-4D97-AF65-F5344CB8AC3E}">
        <p14:creationId xmlns:p14="http://schemas.microsoft.com/office/powerpoint/2010/main" val="1417701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Patrick – paste questions in the chat?</a:t>
            </a:r>
          </a:p>
          <a:p>
            <a:endParaRPr lang="en-US">
              <a:latin typeface="Calibri"/>
              <a:ea typeface="Calibri"/>
              <a:cs typeface="Calibri"/>
            </a:endParaRPr>
          </a:p>
          <a:p>
            <a:r>
              <a:rPr lang="en-US">
                <a:latin typeface="Calibri"/>
                <a:ea typeface="Calibri"/>
                <a:cs typeface="Calibri"/>
              </a:rPr>
              <a:t>Note taker for the table – bring paper and pen</a:t>
            </a:r>
          </a:p>
          <a:p>
            <a:endParaRPr lang="en-US">
              <a:latin typeface="Calibri"/>
              <a:ea typeface="Calibri"/>
              <a:cs typeface="Calibri"/>
            </a:endParaRPr>
          </a:p>
          <a:p>
            <a:r>
              <a:rPr lang="en-US">
                <a:latin typeface="Calibri"/>
                <a:ea typeface="Calibri"/>
                <a:cs typeface="Calibri"/>
              </a:rPr>
              <a:t>Report out</a:t>
            </a:r>
          </a:p>
        </p:txBody>
      </p:sp>
      <p:sp>
        <p:nvSpPr>
          <p:cNvPr id="4" name="Slide Number Placeholder 3"/>
          <p:cNvSpPr>
            <a:spLocks noGrp="1"/>
          </p:cNvSpPr>
          <p:nvPr>
            <p:ph type="sldNum" sz="quarter" idx="5"/>
          </p:nvPr>
        </p:nvSpPr>
        <p:spPr/>
        <p:txBody>
          <a:bodyPr/>
          <a:lstStyle/>
          <a:p>
            <a:fld id="{EB338369-C5BF-4F05-B5C8-FF6C07AF397C}" type="slidenum">
              <a:rPr lang="en-US" smtClean="0"/>
              <a:t>24</a:t>
            </a:fld>
            <a:endParaRPr lang="en-US"/>
          </a:p>
        </p:txBody>
      </p:sp>
    </p:spTree>
    <p:extLst>
      <p:ext uri="{BB962C8B-B14F-4D97-AF65-F5344CB8AC3E}">
        <p14:creationId xmlns:p14="http://schemas.microsoft.com/office/powerpoint/2010/main" val="123398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17469-168A-DB3E-57AB-6D0EA2960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3DD69-3ED2-6DEE-61CD-8037D1AE3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7C67D-30AA-007D-4733-A735125807BB}"/>
              </a:ext>
            </a:extLst>
          </p:cNvPr>
          <p:cNvSpPr>
            <a:spLocks noGrp="1"/>
          </p:cNvSpPr>
          <p:nvPr>
            <p:ph type="body" idx="1"/>
          </p:nvPr>
        </p:nvSpPr>
        <p:spPr/>
        <p:txBody>
          <a:bodyPr/>
          <a:lstStyle/>
          <a:p>
            <a:r>
              <a:rPr lang="en-US">
                <a:latin typeface="Calibri"/>
                <a:ea typeface="Calibri"/>
                <a:cs typeface="Calibri"/>
              </a:rPr>
              <a:t>Patrick</a:t>
            </a:r>
          </a:p>
        </p:txBody>
      </p:sp>
      <p:sp>
        <p:nvSpPr>
          <p:cNvPr id="4" name="Slide Number Placeholder 3">
            <a:extLst>
              <a:ext uri="{FF2B5EF4-FFF2-40B4-BE49-F238E27FC236}">
                <a16:creationId xmlns:a16="http://schemas.microsoft.com/office/drawing/2014/main" id="{1B65F0D4-D0B6-2324-CA61-8ECC248666F5}"/>
              </a:ext>
            </a:extLst>
          </p:cNvPr>
          <p:cNvSpPr>
            <a:spLocks noGrp="1"/>
          </p:cNvSpPr>
          <p:nvPr>
            <p:ph type="sldNum" sz="quarter" idx="5"/>
          </p:nvPr>
        </p:nvSpPr>
        <p:spPr/>
        <p:txBody>
          <a:bodyPr/>
          <a:lstStyle/>
          <a:p>
            <a:fld id="{EB338369-C5BF-4F05-B5C8-FF6C07AF397C}" type="slidenum">
              <a:rPr lang="en-US" smtClean="0"/>
              <a:t>25</a:t>
            </a:fld>
            <a:endParaRPr lang="en-US"/>
          </a:p>
        </p:txBody>
      </p:sp>
    </p:spTree>
    <p:extLst>
      <p:ext uri="{BB962C8B-B14F-4D97-AF65-F5344CB8AC3E}">
        <p14:creationId xmlns:p14="http://schemas.microsoft.com/office/powerpoint/2010/main" val="2808001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PJB - closing</a:t>
            </a:r>
          </a:p>
        </p:txBody>
      </p:sp>
      <p:sp>
        <p:nvSpPr>
          <p:cNvPr id="4" name="Slide Number Placeholder 3"/>
          <p:cNvSpPr>
            <a:spLocks noGrp="1"/>
          </p:cNvSpPr>
          <p:nvPr>
            <p:ph type="sldNum" sz="quarter" idx="5"/>
          </p:nvPr>
        </p:nvSpPr>
        <p:spPr/>
        <p:txBody>
          <a:bodyPr/>
          <a:lstStyle/>
          <a:p>
            <a:fld id="{EB338369-C5BF-4F05-B5C8-FF6C07AF397C}" type="slidenum">
              <a:rPr lang="en-US" smtClean="0"/>
              <a:t>26</a:t>
            </a:fld>
            <a:endParaRPr lang="en-US"/>
          </a:p>
        </p:txBody>
      </p:sp>
    </p:spTree>
    <p:extLst>
      <p:ext uri="{BB962C8B-B14F-4D97-AF65-F5344CB8AC3E}">
        <p14:creationId xmlns:p14="http://schemas.microsoft.com/office/powerpoint/2010/main" val="2391049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7453A-3358-CD01-49F9-62F78F817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32C3F-1699-32D2-A8A1-161DB6E78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3C726-CA83-E9CF-3F84-D6EA406DF728}"/>
              </a:ext>
            </a:extLst>
          </p:cNvPr>
          <p:cNvSpPr>
            <a:spLocks noGrp="1"/>
          </p:cNvSpPr>
          <p:nvPr>
            <p:ph type="body" idx="1"/>
          </p:nvPr>
        </p:nvSpPr>
        <p:spPr/>
        <p:txBody>
          <a:bodyPr/>
          <a:lstStyle/>
          <a:p>
            <a:r>
              <a:rPr lang="en-US">
                <a:latin typeface="Calibri"/>
                <a:ea typeface="Calibri"/>
                <a:cs typeface="Calibri"/>
              </a:rPr>
              <a:t>PJB - closing</a:t>
            </a:r>
          </a:p>
        </p:txBody>
      </p:sp>
      <p:sp>
        <p:nvSpPr>
          <p:cNvPr id="4" name="Slide Number Placeholder 3">
            <a:extLst>
              <a:ext uri="{FF2B5EF4-FFF2-40B4-BE49-F238E27FC236}">
                <a16:creationId xmlns:a16="http://schemas.microsoft.com/office/drawing/2014/main" id="{6A8A9EFE-75CA-21FC-B4D9-B35400446A1A}"/>
              </a:ext>
            </a:extLst>
          </p:cNvPr>
          <p:cNvSpPr>
            <a:spLocks noGrp="1"/>
          </p:cNvSpPr>
          <p:nvPr>
            <p:ph type="sldNum" sz="quarter" idx="5"/>
          </p:nvPr>
        </p:nvSpPr>
        <p:spPr/>
        <p:txBody>
          <a:bodyPr/>
          <a:lstStyle/>
          <a:p>
            <a:fld id="{EB338369-C5BF-4F05-B5C8-FF6C07AF397C}" type="slidenum">
              <a:rPr lang="en-US" smtClean="0"/>
              <a:t>27</a:t>
            </a:fld>
            <a:endParaRPr lang="en-US"/>
          </a:p>
        </p:txBody>
      </p:sp>
    </p:spTree>
    <p:extLst>
      <p:ext uri="{BB962C8B-B14F-4D97-AF65-F5344CB8AC3E}">
        <p14:creationId xmlns:p14="http://schemas.microsoft.com/office/powerpoint/2010/main" val="1242957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Patrick</a:t>
            </a:r>
          </a:p>
        </p:txBody>
      </p:sp>
      <p:sp>
        <p:nvSpPr>
          <p:cNvPr id="4" name="Slide Number Placeholder 3"/>
          <p:cNvSpPr>
            <a:spLocks noGrp="1"/>
          </p:cNvSpPr>
          <p:nvPr>
            <p:ph type="sldNum" sz="quarter" idx="5"/>
          </p:nvPr>
        </p:nvSpPr>
        <p:spPr/>
        <p:txBody>
          <a:bodyPr/>
          <a:lstStyle/>
          <a:p>
            <a:fld id="{EB338369-C5BF-4F05-B5C8-FF6C07AF397C}" type="slidenum">
              <a:rPr lang="en-US" smtClean="0"/>
              <a:t>4</a:t>
            </a:fld>
            <a:endParaRPr lang="en-US"/>
          </a:p>
        </p:txBody>
      </p:sp>
    </p:spTree>
    <p:extLst>
      <p:ext uri="{BB962C8B-B14F-4D97-AF65-F5344CB8AC3E}">
        <p14:creationId xmlns:p14="http://schemas.microsoft.com/office/powerpoint/2010/main" val="1361955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Jason</a:t>
            </a:r>
          </a:p>
        </p:txBody>
      </p:sp>
      <p:sp>
        <p:nvSpPr>
          <p:cNvPr id="4" name="Slide Number Placeholder 3"/>
          <p:cNvSpPr>
            <a:spLocks noGrp="1"/>
          </p:cNvSpPr>
          <p:nvPr>
            <p:ph type="sldNum" sz="quarter" idx="5"/>
          </p:nvPr>
        </p:nvSpPr>
        <p:spPr/>
        <p:txBody>
          <a:bodyPr/>
          <a:lstStyle/>
          <a:p>
            <a:fld id="{EB338369-C5BF-4F05-B5C8-FF6C07AF397C}" type="slidenum">
              <a:rPr lang="en-US" smtClean="0"/>
              <a:t>5</a:t>
            </a:fld>
            <a:endParaRPr lang="en-US"/>
          </a:p>
        </p:txBody>
      </p:sp>
    </p:spTree>
    <p:extLst>
      <p:ext uri="{BB962C8B-B14F-4D97-AF65-F5344CB8AC3E}">
        <p14:creationId xmlns:p14="http://schemas.microsoft.com/office/powerpoint/2010/main" val="144940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Josh</a:t>
            </a:r>
          </a:p>
        </p:txBody>
      </p:sp>
      <p:sp>
        <p:nvSpPr>
          <p:cNvPr id="4" name="Slide Number Placeholder 3"/>
          <p:cNvSpPr>
            <a:spLocks noGrp="1"/>
          </p:cNvSpPr>
          <p:nvPr>
            <p:ph type="sldNum" sz="quarter" idx="5"/>
          </p:nvPr>
        </p:nvSpPr>
        <p:spPr/>
        <p:txBody>
          <a:bodyPr/>
          <a:lstStyle/>
          <a:p>
            <a:fld id="{EB338369-C5BF-4F05-B5C8-FF6C07AF397C}" type="slidenum">
              <a:rPr lang="en-US" smtClean="0"/>
              <a:t>6</a:t>
            </a:fld>
            <a:endParaRPr lang="en-US"/>
          </a:p>
        </p:txBody>
      </p:sp>
    </p:spTree>
    <p:extLst>
      <p:ext uri="{BB962C8B-B14F-4D97-AF65-F5344CB8AC3E}">
        <p14:creationId xmlns:p14="http://schemas.microsoft.com/office/powerpoint/2010/main" val="2725886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Carolyn/Jana</a:t>
            </a:r>
          </a:p>
        </p:txBody>
      </p:sp>
      <p:sp>
        <p:nvSpPr>
          <p:cNvPr id="4" name="Slide Number Placeholder 3"/>
          <p:cNvSpPr>
            <a:spLocks noGrp="1"/>
          </p:cNvSpPr>
          <p:nvPr>
            <p:ph type="sldNum" sz="quarter" idx="5"/>
          </p:nvPr>
        </p:nvSpPr>
        <p:spPr/>
        <p:txBody>
          <a:bodyPr/>
          <a:lstStyle/>
          <a:p>
            <a:fld id="{EB338369-C5BF-4F05-B5C8-FF6C07AF397C}" type="slidenum">
              <a:rPr lang="en-US" smtClean="0"/>
              <a:t>8</a:t>
            </a:fld>
            <a:endParaRPr lang="en-US"/>
          </a:p>
        </p:txBody>
      </p:sp>
    </p:spTree>
    <p:extLst>
      <p:ext uri="{BB962C8B-B14F-4D97-AF65-F5344CB8AC3E}">
        <p14:creationId xmlns:p14="http://schemas.microsoft.com/office/powerpoint/2010/main" val="1891956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Carolyn/Jana</a:t>
            </a:r>
          </a:p>
        </p:txBody>
      </p:sp>
      <p:sp>
        <p:nvSpPr>
          <p:cNvPr id="4" name="Slide Number Placeholder 3"/>
          <p:cNvSpPr>
            <a:spLocks noGrp="1"/>
          </p:cNvSpPr>
          <p:nvPr>
            <p:ph type="sldNum" sz="quarter" idx="5"/>
          </p:nvPr>
        </p:nvSpPr>
        <p:spPr/>
        <p:txBody>
          <a:bodyPr/>
          <a:lstStyle/>
          <a:p>
            <a:fld id="{EB338369-C5BF-4F05-B5C8-FF6C07AF397C}" type="slidenum">
              <a:rPr lang="en-US" smtClean="0"/>
              <a:t>9</a:t>
            </a:fld>
            <a:endParaRPr lang="en-US"/>
          </a:p>
        </p:txBody>
      </p:sp>
    </p:spTree>
    <p:extLst>
      <p:ext uri="{BB962C8B-B14F-4D97-AF65-F5344CB8AC3E}">
        <p14:creationId xmlns:p14="http://schemas.microsoft.com/office/powerpoint/2010/main" val="3584273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Patrick/Lynn</a:t>
            </a:r>
          </a:p>
        </p:txBody>
      </p:sp>
      <p:sp>
        <p:nvSpPr>
          <p:cNvPr id="4" name="Slide Number Placeholder 3"/>
          <p:cNvSpPr>
            <a:spLocks noGrp="1"/>
          </p:cNvSpPr>
          <p:nvPr>
            <p:ph type="sldNum" sz="quarter" idx="5"/>
          </p:nvPr>
        </p:nvSpPr>
        <p:spPr/>
        <p:txBody>
          <a:bodyPr/>
          <a:lstStyle/>
          <a:p>
            <a:fld id="{EB338369-C5BF-4F05-B5C8-FF6C07AF397C}" type="slidenum">
              <a:rPr lang="en-US" smtClean="0"/>
              <a:t>10</a:t>
            </a:fld>
            <a:endParaRPr lang="en-US"/>
          </a:p>
        </p:txBody>
      </p:sp>
    </p:spTree>
    <p:extLst>
      <p:ext uri="{BB962C8B-B14F-4D97-AF65-F5344CB8AC3E}">
        <p14:creationId xmlns:p14="http://schemas.microsoft.com/office/powerpoint/2010/main" val="568906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Patrick/Lynn</a:t>
            </a:r>
          </a:p>
        </p:txBody>
      </p:sp>
      <p:sp>
        <p:nvSpPr>
          <p:cNvPr id="4" name="Slide Number Placeholder 3"/>
          <p:cNvSpPr>
            <a:spLocks noGrp="1"/>
          </p:cNvSpPr>
          <p:nvPr>
            <p:ph type="sldNum" sz="quarter" idx="5"/>
          </p:nvPr>
        </p:nvSpPr>
        <p:spPr/>
        <p:txBody>
          <a:bodyPr/>
          <a:lstStyle/>
          <a:p>
            <a:fld id="{EB338369-C5BF-4F05-B5C8-FF6C07AF397C}" type="slidenum">
              <a:rPr lang="en-US" smtClean="0"/>
              <a:t>11</a:t>
            </a:fld>
            <a:endParaRPr lang="en-US"/>
          </a:p>
        </p:txBody>
      </p:sp>
    </p:spTree>
    <p:extLst>
      <p:ext uri="{BB962C8B-B14F-4D97-AF65-F5344CB8AC3E}">
        <p14:creationId xmlns:p14="http://schemas.microsoft.com/office/powerpoint/2010/main" val="222007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0E0C6-FB0D-C1FF-F81C-40B8A861D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9AE710-37D4-CDB7-56E1-24B446879A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997CDA-89A2-D549-4582-C7FD77195B0B}"/>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5" name="Footer Placeholder 4">
            <a:extLst>
              <a:ext uri="{FF2B5EF4-FFF2-40B4-BE49-F238E27FC236}">
                <a16:creationId xmlns:a16="http://schemas.microsoft.com/office/drawing/2014/main" id="{17B41A45-11E3-1428-0514-9270B2B2C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C017D-28D6-EF7C-0707-69F5060515FC}"/>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106175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9D9B-07D3-A6E3-F43E-AA58898EBF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A2D5B7-BEFA-2820-D680-A089A5CB6B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E7C28-5664-AAF4-A7DD-6A4A433B8B88}"/>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5" name="Footer Placeholder 4">
            <a:extLst>
              <a:ext uri="{FF2B5EF4-FFF2-40B4-BE49-F238E27FC236}">
                <a16:creationId xmlns:a16="http://schemas.microsoft.com/office/drawing/2014/main" id="{62C13BEE-4015-3222-CFA5-AEE3DED6E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FC296-FDC4-D777-2198-47FA99264E70}"/>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165216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9BD66F-72C4-99BD-D095-6B03CE252C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E3A60F-3545-5F22-DF85-0E55CD947C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47C41-21A4-3ECA-4F29-3C90F06424E6}"/>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5" name="Footer Placeholder 4">
            <a:extLst>
              <a:ext uri="{FF2B5EF4-FFF2-40B4-BE49-F238E27FC236}">
                <a16:creationId xmlns:a16="http://schemas.microsoft.com/office/drawing/2014/main" id="{8B6AA41C-5D27-D20A-6581-4FC56250D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DF277-B4B6-0B78-4B83-1DD41DB32DB8}"/>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73840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8ACF6-95E5-57F0-7E9B-9EEF4D137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9E539E-A3D8-C0F8-7404-E6CBFAA2DB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27248-6BC7-DF96-4550-5C140D935F72}"/>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5" name="Footer Placeholder 4">
            <a:extLst>
              <a:ext uri="{FF2B5EF4-FFF2-40B4-BE49-F238E27FC236}">
                <a16:creationId xmlns:a16="http://schemas.microsoft.com/office/drawing/2014/main" id="{CAF58CB3-1E49-73CD-22EF-F1E8205AC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2D766-E290-D3F4-AA0F-2F79CA3DE63B}"/>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344649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959A9-F12F-82B6-E34E-6209D7A82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CD159D-5F07-F8ED-E9C4-52E2909A6B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47956E-96C8-2585-0B59-203991C18050}"/>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5" name="Footer Placeholder 4">
            <a:extLst>
              <a:ext uri="{FF2B5EF4-FFF2-40B4-BE49-F238E27FC236}">
                <a16:creationId xmlns:a16="http://schemas.microsoft.com/office/drawing/2014/main" id="{8E2A4CED-49BF-15E6-FE8E-271047F01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F1209-134D-7ACD-FC18-ABE5BA739758}"/>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370154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22369-0A56-43C0-4BCC-E493229AE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891CC5-187D-6B35-8BF3-A8151261D4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5E1C75-E443-52D0-1EFB-20F122A996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620360-F18B-65F0-D89B-8EF1342EA7BB}"/>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6" name="Footer Placeholder 5">
            <a:extLst>
              <a:ext uri="{FF2B5EF4-FFF2-40B4-BE49-F238E27FC236}">
                <a16:creationId xmlns:a16="http://schemas.microsoft.com/office/drawing/2014/main" id="{854AC2CA-9682-643A-D877-67BC76DD8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7F7229-6081-BF49-1D7F-3900A85C757C}"/>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165705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57CA-B88E-C759-DEB4-7D8C74ACD6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D150D-0FD2-6520-772D-4D4E6AB9F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C61D7C-D264-8C8F-7350-B8DB5F0AEF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6CC207-A027-6EEF-1948-53ADB9255C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400889-AFFA-DC10-7C1E-6984247534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43F0D8-7BF8-75ED-1122-86467DA0BBF7}"/>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8" name="Footer Placeholder 7">
            <a:extLst>
              <a:ext uri="{FF2B5EF4-FFF2-40B4-BE49-F238E27FC236}">
                <a16:creationId xmlns:a16="http://schemas.microsoft.com/office/drawing/2014/main" id="{E5F46BE3-F9B3-1C17-CDD1-B01C718ED5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7F28D7-9979-9216-C962-34C91CE46EA7}"/>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9241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3991D-CD55-A102-B2AF-88E4F8A0A3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676CDB-B5AE-1625-9696-0F0469A24B90}"/>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4" name="Footer Placeholder 3">
            <a:extLst>
              <a:ext uri="{FF2B5EF4-FFF2-40B4-BE49-F238E27FC236}">
                <a16:creationId xmlns:a16="http://schemas.microsoft.com/office/drawing/2014/main" id="{51F33AC7-47F8-A744-B9BB-E1E7740818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FB313E-C34A-0818-8A3C-7D3D89058FBD}"/>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4133954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37AFD-386C-BCE6-1FD1-3F23894C3A84}"/>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3" name="Footer Placeholder 2">
            <a:extLst>
              <a:ext uri="{FF2B5EF4-FFF2-40B4-BE49-F238E27FC236}">
                <a16:creationId xmlns:a16="http://schemas.microsoft.com/office/drawing/2014/main" id="{C650DBA8-548E-1D99-EBDC-656A38F94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6C109B-B274-8957-D6DA-913F68CB7C7A}"/>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337195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765D-859B-E147-0F05-6E9B8C87C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2D97DD-DF3E-1B0D-09FE-554ADC33A1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F88A90-7CC5-F3EB-60EC-EF8E5ED58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00D03-FD4D-93CD-1B96-1F7C1EF1492C}"/>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6" name="Footer Placeholder 5">
            <a:extLst>
              <a:ext uri="{FF2B5EF4-FFF2-40B4-BE49-F238E27FC236}">
                <a16:creationId xmlns:a16="http://schemas.microsoft.com/office/drawing/2014/main" id="{91DE570F-2EEC-F96E-C650-ED2D45CB88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AFC4E-FDCA-DFD2-5F4D-8250FC4C3691}"/>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322591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5172-DCD0-ADB3-9DDC-F4CA1C6B75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CF3653-DC4F-4AD8-FA5F-2732C487A8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E0596-6B33-136A-2834-FF2915035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605F61-52AB-2F1A-C6C0-CDC9AC06E09A}"/>
              </a:ext>
            </a:extLst>
          </p:cNvPr>
          <p:cNvSpPr>
            <a:spLocks noGrp="1"/>
          </p:cNvSpPr>
          <p:nvPr>
            <p:ph type="dt" sz="half" idx="10"/>
          </p:nvPr>
        </p:nvSpPr>
        <p:spPr/>
        <p:txBody>
          <a:bodyPr/>
          <a:lstStyle/>
          <a:p>
            <a:fld id="{43437AAD-F8C4-48B8-B867-F3C87279219F}" type="datetimeFigureOut">
              <a:rPr lang="en-US" smtClean="0"/>
              <a:t>5/22/2026</a:t>
            </a:fld>
            <a:endParaRPr lang="en-US"/>
          </a:p>
        </p:txBody>
      </p:sp>
      <p:sp>
        <p:nvSpPr>
          <p:cNvPr id="6" name="Footer Placeholder 5">
            <a:extLst>
              <a:ext uri="{FF2B5EF4-FFF2-40B4-BE49-F238E27FC236}">
                <a16:creationId xmlns:a16="http://schemas.microsoft.com/office/drawing/2014/main" id="{F028E421-1043-B03F-DA8E-1AB3AE7770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09680-40B2-BD5E-ABEA-3B10246C04FA}"/>
              </a:ext>
            </a:extLst>
          </p:cNvPr>
          <p:cNvSpPr>
            <a:spLocks noGrp="1"/>
          </p:cNvSpPr>
          <p:nvPr>
            <p:ph type="sldNum" sz="quarter" idx="12"/>
          </p:nvPr>
        </p:nvSpPr>
        <p:spPr/>
        <p:txBody>
          <a:bodyPr/>
          <a:lstStyle/>
          <a:p>
            <a:fld id="{E494E4CA-E00A-49B6-84D7-1F3ED039DEBF}" type="slidenum">
              <a:rPr lang="en-US" smtClean="0"/>
              <a:t>‹#›</a:t>
            </a:fld>
            <a:endParaRPr lang="en-US"/>
          </a:p>
        </p:txBody>
      </p:sp>
    </p:spTree>
    <p:extLst>
      <p:ext uri="{BB962C8B-B14F-4D97-AF65-F5344CB8AC3E}">
        <p14:creationId xmlns:p14="http://schemas.microsoft.com/office/powerpoint/2010/main" val="3186205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736E28-B75B-8369-6400-207517DD8E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599E18-43C8-6C23-1614-CE01F96D2D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B1DD0-C559-48C1-CC43-6C3E6E44F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437AAD-F8C4-48B8-B867-F3C87279219F}" type="datetimeFigureOut">
              <a:rPr lang="en-US" smtClean="0"/>
              <a:t>5/22/2026</a:t>
            </a:fld>
            <a:endParaRPr lang="en-US"/>
          </a:p>
        </p:txBody>
      </p:sp>
      <p:sp>
        <p:nvSpPr>
          <p:cNvPr id="5" name="Footer Placeholder 4">
            <a:extLst>
              <a:ext uri="{FF2B5EF4-FFF2-40B4-BE49-F238E27FC236}">
                <a16:creationId xmlns:a16="http://schemas.microsoft.com/office/drawing/2014/main" id="{BE2359BB-4CE0-3653-3D02-4DDBB5269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39868C2-FB4D-CF9B-1392-F668F7689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94E4CA-E00A-49B6-84D7-1F3ED039DEBF}" type="slidenum">
              <a:rPr lang="en-US" smtClean="0"/>
              <a:t>‹#›</a:t>
            </a:fld>
            <a:endParaRPr lang="en-US"/>
          </a:p>
        </p:txBody>
      </p:sp>
    </p:spTree>
    <p:extLst>
      <p:ext uri="{BB962C8B-B14F-4D97-AF65-F5344CB8AC3E}">
        <p14:creationId xmlns:p14="http://schemas.microsoft.com/office/powerpoint/2010/main" val="730221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B986453-F187-D74F-7C9A-D3F052114AB8}"/>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r="-1" b="15708"/>
          <a:stretch>
            <a:fillRect/>
          </a:stretch>
        </p:blipFill>
        <p:spPr>
          <a:xfrm>
            <a:off x="0" y="0"/>
            <a:ext cx="12188930" cy="6857990"/>
          </a:xfrm>
          <a:prstGeom prst="rect">
            <a:avLst/>
          </a:prstGeom>
        </p:spPr>
      </p:pic>
      <p:sp>
        <p:nvSpPr>
          <p:cNvPr id="2" name="Title 1">
            <a:extLst>
              <a:ext uri="{FF2B5EF4-FFF2-40B4-BE49-F238E27FC236}">
                <a16:creationId xmlns:a16="http://schemas.microsoft.com/office/drawing/2014/main" id="{5F5B846E-E012-EBEE-E853-BE059D87D99B}"/>
              </a:ext>
            </a:extLst>
          </p:cNvPr>
          <p:cNvSpPr>
            <a:spLocks noGrp="1"/>
          </p:cNvSpPr>
          <p:nvPr>
            <p:ph type="ctrTitle"/>
          </p:nvPr>
        </p:nvSpPr>
        <p:spPr>
          <a:xfrm>
            <a:off x="1412748" y="365755"/>
            <a:ext cx="9144000" cy="3063240"/>
          </a:xfrm>
        </p:spPr>
        <p:txBody>
          <a:bodyPr>
            <a:normAutofit/>
          </a:bodyPr>
          <a:lstStyle/>
          <a:p>
            <a:r>
              <a:rPr lang="en-US" sz="6600">
                <a:solidFill>
                  <a:schemeClr val="bg1"/>
                </a:solidFill>
              </a:rPr>
              <a:t>MCLA Strategic Planning 2025-2030</a:t>
            </a:r>
          </a:p>
        </p:txBody>
      </p:sp>
      <p:sp>
        <p:nvSpPr>
          <p:cNvPr id="3" name="Subtitle 2">
            <a:extLst>
              <a:ext uri="{FF2B5EF4-FFF2-40B4-BE49-F238E27FC236}">
                <a16:creationId xmlns:a16="http://schemas.microsoft.com/office/drawing/2014/main" id="{031961DE-BED3-632B-5194-230754479744}"/>
              </a:ext>
            </a:extLst>
          </p:cNvPr>
          <p:cNvSpPr>
            <a:spLocks noGrp="1"/>
          </p:cNvSpPr>
          <p:nvPr>
            <p:ph type="subTitle" idx="1"/>
          </p:nvPr>
        </p:nvSpPr>
        <p:spPr>
          <a:xfrm>
            <a:off x="1527048" y="4599432"/>
            <a:ext cx="9144000" cy="1536192"/>
          </a:xfrm>
        </p:spPr>
        <p:txBody>
          <a:bodyPr vert="horz" lIns="91440" tIns="45720" rIns="91440" bIns="45720" rtlCol="0" anchor="t">
            <a:normAutofit/>
          </a:bodyPr>
          <a:lstStyle/>
          <a:p>
            <a:r>
              <a:rPr lang="en-US" sz="4800" i="1">
                <a:solidFill>
                  <a:schemeClr val="bg1"/>
                </a:solidFill>
              </a:rPr>
              <a:t>FINDING OUR VOICE</a:t>
            </a:r>
          </a:p>
          <a:p>
            <a:r>
              <a:rPr lang="en-US">
                <a:solidFill>
                  <a:schemeClr val="bg1"/>
                </a:solidFill>
              </a:rPr>
              <a:t>May 2026 Campus Update</a:t>
            </a:r>
          </a:p>
        </p:txBody>
      </p:sp>
      <p:sp>
        <p:nvSpPr>
          <p:cNvPr id="1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590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84C8C5A2-982A-50B8-E351-3C694507106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26EF7F-2874-9195-7AFD-3DE8610C4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FA90DC-A7ED-8C04-3405-641BE1F7549C}"/>
              </a:ext>
            </a:extLst>
          </p:cNvPr>
          <p:cNvSpPr>
            <a:spLocks noGrp="1"/>
          </p:cNvSpPr>
          <p:nvPr>
            <p:ph type="title"/>
          </p:nvPr>
        </p:nvSpPr>
        <p:spPr>
          <a:xfrm>
            <a:off x="510018" y="444698"/>
            <a:ext cx="7368814" cy="953635"/>
          </a:xfrm>
        </p:spPr>
        <p:txBody>
          <a:bodyPr anchor="b">
            <a:normAutofit fontScale="90000"/>
          </a:bodyPr>
          <a:lstStyle/>
          <a:p>
            <a:r>
              <a:rPr lang="en-US">
                <a:solidFill>
                  <a:schemeClr val="bg1"/>
                </a:solidFill>
                <a:latin typeface="Aptos"/>
                <a:cs typeface="Times New Roman"/>
              </a:rPr>
              <a:t>Goal 2: Increase Access, Equity and Success</a:t>
            </a:r>
            <a:endParaRPr lang="en-US">
              <a:solidFill>
                <a:schemeClr val="bg1"/>
              </a:solidFill>
              <a:latin typeface="Times New Roman"/>
              <a:cs typeface="Times New Roman"/>
            </a:endParaRPr>
          </a:p>
        </p:txBody>
      </p:sp>
      <p:sp>
        <p:nvSpPr>
          <p:cNvPr id="14" name="Content Placeholder 13">
            <a:extLst>
              <a:ext uri="{FF2B5EF4-FFF2-40B4-BE49-F238E27FC236}">
                <a16:creationId xmlns:a16="http://schemas.microsoft.com/office/drawing/2014/main" id="{B6B96E55-9F5B-E10C-9543-C514E7417002}"/>
              </a:ext>
            </a:extLst>
          </p:cNvPr>
          <p:cNvSpPr>
            <a:spLocks noGrp="1"/>
          </p:cNvSpPr>
          <p:nvPr>
            <p:ph idx="1"/>
          </p:nvPr>
        </p:nvSpPr>
        <p:spPr>
          <a:xfrm>
            <a:off x="506294" y="1273048"/>
            <a:ext cx="5985328" cy="5380065"/>
          </a:xfrm>
        </p:spPr>
        <p:txBody>
          <a:bodyPr vert="horz" lIns="91440" tIns="45720" rIns="91440" bIns="45720" rtlCol="0" anchor="t">
            <a:normAutofit/>
          </a:bodyPr>
          <a:lstStyle/>
          <a:p>
            <a:pPr>
              <a:lnSpc>
                <a:spcPct val="100000"/>
              </a:lnSpc>
              <a:buFont typeface="Wingdings" panose="05000000000000000000" pitchFamily="2" charset="2"/>
              <a:buChar char="v"/>
            </a:pPr>
            <a:endParaRPr lang="en-US" sz="1800">
              <a:solidFill>
                <a:schemeClr val="bg1"/>
              </a:solidFill>
              <a:latin typeface="Aptos"/>
              <a:cs typeface="Times New Roman"/>
            </a:endParaRPr>
          </a:p>
          <a:p>
            <a:pPr>
              <a:lnSpc>
                <a:spcPct val="100000"/>
              </a:lnSpc>
              <a:spcBef>
                <a:spcPts val="1200"/>
              </a:spcBef>
              <a:spcAft>
                <a:spcPts val="1200"/>
              </a:spcAft>
              <a:buFont typeface="Wingdings" panose="05000000000000000000" pitchFamily="2" charset="2"/>
              <a:buChar char="v"/>
            </a:pPr>
            <a:r>
              <a:rPr lang="en-US" sz="1800">
                <a:solidFill>
                  <a:schemeClr val="bg1"/>
                </a:solidFill>
                <a:latin typeface="Aptos"/>
                <a:cs typeface="Times New Roman"/>
              </a:rPr>
              <a:t>Developed and charged a campuswide, </a:t>
            </a:r>
            <a:r>
              <a:rPr lang="en-US" sz="1800" i="1">
                <a:solidFill>
                  <a:schemeClr val="bg1"/>
                </a:solidFill>
                <a:latin typeface="Aptos"/>
                <a:cs typeface="Times New Roman"/>
              </a:rPr>
              <a:t>Council on Diversity, Equity, and Inclusion </a:t>
            </a:r>
          </a:p>
          <a:p>
            <a:pPr>
              <a:spcBef>
                <a:spcPts val="1200"/>
              </a:spcBef>
              <a:spcAft>
                <a:spcPts val="1200"/>
              </a:spcAft>
              <a:buFont typeface="Wingdings" panose="05000000000000000000" pitchFamily="2" charset="2"/>
              <a:buChar char="v"/>
            </a:pPr>
            <a:r>
              <a:rPr lang="en-US" sz="1800">
                <a:solidFill>
                  <a:schemeClr val="bg1"/>
                </a:solidFill>
                <a:latin typeface="Aptos"/>
                <a:cs typeface="Times New Roman"/>
              </a:rPr>
              <a:t>Explored the framework of the Okanagan Charter</a:t>
            </a:r>
            <a:endParaRPr lang="en-US" sz="1800">
              <a:solidFill>
                <a:srgbClr val="000000"/>
              </a:solidFill>
              <a:latin typeface="Aptos"/>
              <a:cs typeface="Times New Roman"/>
            </a:endParaRPr>
          </a:p>
          <a:p>
            <a:pPr>
              <a:lnSpc>
                <a:spcPct val="100000"/>
              </a:lnSpc>
              <a:spcBef>
                <a:spcPts val="1200"/>
              </a:spcBef>
              <a:spcAft>
                <a:spcPts val="1200"/>
              </a:spcAft>
              <a:buFont typeface="Wingdings" panose="05000000000000000000" pitchFamily="2" charset="2"/>
              <a:buChar char="v"/>
            </a:pPr>
            <a:r>
              <a:rPr lang="en-US" sz="1800">
                <a:solidFill>
                  <a:schemeClr val="bg1"/>
                </a:solidFill>
                <a:latin typeface="Aptos"/>
                <a:cs typeface="Times New Roman"/>
              </a:rPr>
              <a:t>Examined MCLA's current framework and resources for curricular and co-curricular, High Impact </a:t>
            </a:r>
            <a:r>
              <a:rPr lang="en-US" sz="1800" i="1">
                <a:solidFill>
                  <a:schemeClr val="bg1"/>
                </a:solidFill>
                <a:latin typeface="Aptos"/>
                <a:cs typeface="Times New Roman"/>
              </a:rPr>
              <a:t>Educational</a:t>
            </a:r>
            <a:r>
              <a:rPr lang="en-US" sz="1800">
                <a:solidFill>
                  <a:schemeClr val="bg1"/>
                </a:solidFill>
                <a:latin typeface="Aptos"/>
                <a:cs typeface="Times New Roman"/>
              </a:rPr>
              <a:t> Practices (HIPs)</a:t>
            </a:r>
          </a:p>
          <a:p>
            <a:pPr>
              <a:lnSpc>
                <a:spcPct val="100000"/>
              </a:lnSpc>
              <a:spcBef>
                <a:spcPts val="1200"/>
              </a:spcBef>
              <a:spcAft>
                <a:spcPts val="1200"/>
              </a:spcAft>
              <a:buFont typeface="Wingdings" panose="05000000000000000000" pitchFamily="2" charset="2"/>
              <a:buChar char="v"/>
            </a:pPr>
            <a:r>
              <a:rPr lang="en-US" sz="1800">
                <a:solidFill>
                  <a:schemeClr val="bg1"/>
                </a:solidFill>
                <a:latin typeface="Aptos"/>
                <a:cs typeface="Times New Roman"/>
              </a:rPr>
              <a:t>Initiated steps towards HIP designation listing for curricular offerings in the course catalog </a:t>
            </a:r>
          </a:p>
          <a:p>
            <a:pPr>
              <a:lnSpc>
                <a:spcPct val="100000"/>
              </a:lnSpc>
              <a:spcBef>
                <a:spcPts val="1200"/>
              </a:spcBef>
              <a:spcAft>
                <a:spcPts val="1200"/>
              </a:spcAft>
              <a:buFont typeface="Wingdings" panose="05000000000000000000" pitchFamily="2" charset="2"/>
              <a:buChar char="v"/>
            </a:pPr>
            <a:r>
              <a:rPr lang="en-US" sz="1800">
                <a:solidFill>
                  <a:schemeClr val="bg1"/>
                </a:solidFill>
                <a:latin typeface="Aptos"/>
                <a:cs typeface="Times New Roman"/>
              </a:rPr>
              <a:t>Completed Campus Climate Survey and focus groups.</a:t>
            </a:r>
          </a:p>
          <a:p>
            <a:pPr>
              <a:lnSpc>
                <a:spcPct val="100000"/>
              </a:lnSpc>
              <a:spcBef>
                <a:spcPts val="1200"/>
              </a:spcBef>
              <a:spcAft>
                <a:spcPts val="1200"/>
              </a:spcAft>
              <a:buFont typeface="Wingdings" panose="05000000000000000000" pitchFamily="2" charset="2"/>
              <a:buChar char="v"/>
            </a:pPr>
            <a:r>
              <a:rPr lang="en-US" sz="1800">
                <a:solidFill>
                  <a:schemeClr val="bg1"/>
                </a:solidFill>
                <a:latin typeface="Aptos"/>
                <a:cs typeface="Times New Roman"/>
              </a:rPr>
              <a:t>Began reinvigoration of Community-Based Learning programs</a:t>
            </a:r>
            <a:endParaRPr lang="en-US" sz="1800">
              <a:solidFill>
                <a:schemeClr val="bg1"/>
              </a:solidFill>
              <a:latin typeface="Aptos"/>
              <a:cs typeface="Times New Roman" panose="02020603050405020304" pitchFamily="18" charset="0"/>
            </a:endParaRPr>
          </a:p>
        </p:txBody>
      </p:sp>
      <p:pic>
        <p:nvPicPr>
          <p:cNvPr id="10" name="Picture 9">
            <a:extLst>
              <a:ext uri="{FF2B5EF4-FFF2-40B4-BE49-F238E27FC236}">
                <a16:creationId xmlns:a16="http://schemas.microsoft.com/office/drawing/2014/main" id="{287B6574-4141-A8DC-5C74-A89A23064950}"/>
              </a:ext>
            </a:extLst>
          </p:cNvPr>
          <p:cNvPicPr>
            <a:picLocks noChangeAspect="1"/>
          </p:cNvPicPr>
          <p:nvPr/>
        </p:nvPicPr>
        <p:blipFill>
          <a:blip r:embed="rId3">
            <a:extLst>
              <a:ext uri="{28A0092B-C50C-407E-A947-70E740481C1C}">
                <a14:useLocalDpi xmlns:a14="http://schemas.microsoft.com/office/drawing/2010/main" val="0"/>
              </a:ext>
            </a:extLst>
          </a:blip>
          <a:srcRect l="17109" r="17109"/>
          <a:stretch/>
        </p:blipFill>
        <p:spPr>
          <a:xfrm rot="21374976">
            <a:off x="8618954" y="3147123"/>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Content Placeholder 5">
            <a:extLst>
              <a:ext uri="{FF2B5EF4-FFF2-40B4-BE49-F238E27FC236}">
                <a16:creationId xmlns:a16="http://schemas.microsoft.com/office/drawing/2014/main" id="{B709ECB6-B32B-B761-03B8-F0950031283D}"/>
              </a:ext>
            </a:extLst>
          </p:cNvPr>
          <p:cNvPicPr>
            <a:picLocks noChangeAspect="1"/>
          </p:cNvPicPr>
          <p:nvPr/>
        </p:nvPicPr>
        <p:blipFill>
          <a:blip r:embed="rId4">
            <a:extLst>
              <a:ext uri="{28A0092B-C50C-407E-A947-70E740481C1C}">
                <a14:useLocalDpi xmlns:a14="http://schemas.microsoft.com/office/drawing/2010/main" val="0"/>
              </a:ext>
            </a:extLst>
          </a:blip>
          <a:srcRect l="6832" r="6832"/>
          <a:stretch/>
        </p:blipFill>
        <p:spPr>
          <a:xfrm>
            <a:off x="8438986" y="-6"/>
            <a:ext cx="3751616" cy="2895981"/>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81286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ABE78F39-4EC9-3286-3A9B-B52AF7E8BBA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2FE33A-E39C-512A-C367-86348A329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4DEC2-EAB2-6E77-2C4E-0E6EDC17548B}"/>
              </a:ext>
            </a:extLst>
          </p:cNvPr>
          <p:cNvSpPr>
            <a:spLocks noGrp="1"/>
          </p:cNvSpPr>
          <p:nvPr>
            <p:ph type="title"/>
          </p:nvPr>
        </p:nvSpPr>
        <p:spPr>
          <a:xfrm>
            <a:off x="433818" y="306661"/>
            <a:ext cx="6146813" cy="953635"/>
          </a:xfrm>
        </p:spPr>
        <p:txBody>
          <a:bodyPr anchor="b">
            <a:normAutofit fontScale="90000"/>
          </a:bodyPr>
          <a:lstStyle/>
          <a:p>
            <a:r>
              <a:rPr lang="en-US">
                <a:solidFill>
                  <a:schemeClr val="bg1"/>
                </a:solidFill>
                <a:latin typeface="Aptos"/>
                <a:cs typeface="Times New Roman"/>
              </a:rPr>
              <a:t>Goal 2: Increase Access, Equity and Success</a:t>
            </a:r>
          </a:p>
        </p:txBody>
      </p:sp>
      <p:sp>
        <p:nvSpPr>
          <p:cNvPr id="14" name="Content Placeholder 13">
            <a:extLst>
              <a:ext uri="{FF2B5EF4-FFF2-40B4-BE49-F238E27FC236}">
                <a16:creationId xmlns:a16="http://schemas.microsoft.com/office/drawing/2014/main" id="{31A5B632-5B86-EB58-8A39-78604F7E43FB}"/>
              </a:ext>
            </a:extLst>
          </p:cNvPr>
          <p:cNvSpPr>
            <a:spLocks noGrp="1"/>
          </p:cNvSpPr>
          <p:nvPr>
            <p:ph idx="1"/>
          </p:nvPr>
        </p:nvSpPr>
        <p:spPr>
          <a:xfrm>
            <a:off x="435804" y="1566957"/>
            <a:ext cx="5881964" cy="5093550"/>
          </a:xfrm>
        </p:spPr>
        <p:txBody>
          <a:bodyPr vert="horz" lIns="91440" tIns="45720" rIns="91440" bIns="45720" rtlCol="0" anchor="t">
            <a:noAutofit/>
          </a:bodyPr>
          <a:lstStyle/>
          <a:p>
            <a:pPr>
              <a:lnSpc>
                <a:spcPct val="100000"/>
              </a:lnSpc>
              <a:buFont typeface="Wingdings" panose="05000000000000000000" pitchFamily="2" charset="2"/>
              <a:buChar char="v"/>
            </a:pPr>
            <a:r>
              <a:rPr lang="en-US" sz="2000">
                <a:solidFill>
                  <a:schemeClr val="bg1"/>
                </a:solidFill>
                <a:latin typeface="Aptos"/>
                <a:cs typeface="Times New Roman"/>
              </a:rPr>
              <a:t>Began development of an experiential transcript</a:t>
            </a:r>
          </a:p>
          <a:p>
            <a:pPr>
              <a:lnSpc>
                <a:spcPct val="100000"/>
              </a:lnSpc>
              <a:buFont typeface="Wingdings" panose="05000000000000000000" pitchFamily="2" charset="2"/>
              <a:buChar char="v"/>
            </a:pPr>
            <a:r>
              <a:rPr lang="en-US" sz="2000">
                <a:solidFill>
                  <a:schemeClr val="bg1"/>
                </a:solidFill>
                <a:latin typeface="Aptos"/>
                <a:cs typeface="Times New Roman"/>
              </a:rPr>
              <a:t>Piloted no cost educational materials in selected classes </a:t>
            </a:r>
          </a:p>
          <a:p>
            <a:pPr>
              <a:lnSpc>
                <a:spcPct val="100000"/>
              </a:lnSpc>
              <a:buFont typeface="Wingdings" panose="05000000000000000000" pitchFamily="2" charset="2"/>
              <a:buChar char="v"/>
            </a:pPr>
            <a:r>
              <a:rPr lang="en-US" sz="2000">
                <a:solidFill>
                  <a:schemeClr val="bg1"/>
                </a:solidFill>
                <a:latin typeface="Aptos"/>
                <a:cs typeface="Times New Roman"/>
              </a:rPr>
              <a:t>Continued work to make all course materials fully accessible to all students</a:t>
            </a:r>
          </a:p>
          <a:p>
            <a:pPr>
              <a:lnSpc>
                <a:spcPct val="100000"/>
              </a:lnSpc>
              <a:buFont typeface="Wingdings" panose="05000000000000000000" pitchFamily="2" charset="2"/>
              <a:buChar char="v"/>
            </a:pPr>
            <a:r>
              <a:rPr lang="en-US" sz="2000">
                <a:solidFill>
                  <a:schemeClr val="bg1"/>
                </a:solidFill>
                <a:latin typeface="Aptos"/>
                <a:cs typeface="Times New Roman"/>
              </a:rPr>
              <a:t>Enhanced civic engagement offerings for MCLA students to make connections with the North Adams community</a:t>
            </a:r>
          </a:p>
          <a:p>
            <a:pPr>
              <a:lnSpc>
                <a:spcPct val="100000"/>
              </a:lnSpc>
              <a:buFont typeface="Wingdings" panose="05000000000000000000" pitchFamily="2" charset="2"/>
              <a:buChar char="v"/>
            </a:pPr>
            <a:r>
              <a:rPr lang="en-US" sz="2000">
                <a:solidFill>
                  <a:schemeClr val="bg1"/>
                </a:solidFill>
                <a:latin typeface="Aptos"/>
                <a:cs typeface="Times New Roman"/>
              </a:rPr>
              <a:t>Built opportunities for student volunteerism within the North Adam Public Schools system </a:t>
            </a:r>
          </a:p>
          <a:p>
            <a:pPr>
              <a:lnSpc>
                <a:spcPct val="100000"/>
              </a:lnSpc>
              <a:buFont typeface="Wingdings" panose="05000000000000000000" pitchFamily="2" charset="2"/>
              <a:buChar char="v"/>
            </a:pPr>
            <a:r>
              <a:rPr lang="en-US" sz="2000">
                <a:solidFill>
                  <a:schemeClr val="bg1"/>
                </a:solidFill>
                <a:latin typeface="Aptos"/>
                <a:cs typeface="Times New Roman"/>
              </a:rPr>
              <a:t>Developed a database of contacts for community engagement partners</a:t>
            </a:r>
          </a:p>
          <a:p>
            <a:pPr>
              <a:buFont typeface="Arial" panose="05000000000000000000" pitchFamily="2" charset="2"/>
              <a:buChar char="•"/>
            </a:pPr>
            <a:endParaRPr lang="en-US" sz="200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D0BBDC8-5A2E-9439-615F-28B27F899E53}"/>
              </a:ext>
            </a:extLst>
          </p:cNvPr>
          <p:cNvPicPr>
            <a:picLocks noChangeAspect="1"/>
          </p:cNvPicPr>
          <p:nvPr/>
        </p:nvPicPr>
        <p:blipFill>
          <a:blip r:embed="rId3">
            <a:extLst>
              <a:ext uri="{28A0092B-C50C-407E-A947-70E740481C1C}">
                <a14:useLocalDpi xmlns:a14="http://schemas.microsoft.com/office/drawing/2010/main" val="0"/>
              </a:ext>
            </a:extLst>
          </a:blip>
          <a:srcRect l="2824" r="2824"/>
          <a:stretch/>
        </p:blipFill>
        <p:spPr>
          <a:xfrm>
            <a:off x="8762185" y="3946508"/>
            <a:ext cx="3438715" cy="2911498"/>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a:extLst>
              <a:ext uri="{FF2B5EF4-FFF2-40B4-BE49-F238E27FC236}">
                <a16:creationId xmlns:a16="http://schemas.microsoft.com/office/drawing/2014/main" id="{06357E18-11FB-9FA4-FE7B-60CD06800619}"/>
              </a:ext>
            </a:extLst>
          </p:cNvPr>
          <p:cNvPicPr>
            <a:picLocks noChangeAspect="1"/>
          </p:cNvPicPr>
          <p:nvPr/>
        </p:nvPicPr>
        <p:blipFill>
          <a:blip r:embed="rId4">
            <a:extLst>
              <a:ext uri="{28A0092B-C50C-407E-A947-70E740481C1C}">
                <a14:useLocalDpi xmlns:a14="http://schemas.microsoft.com/office/drawing/2010/main" val="0"/>
              </a:ext>
            </a:extLst>
          </a:blip>
          <a:srcRect l="15890" r="15890"/>
          <a:stretch/>
        </p:blipFill>
        <p:spPr>
          <a:xfrm>
            <a:off x="6726378" y="1926208"/>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Content Placeholder 5">
            <a:extLst>
              <a:ext uri="{FF2B5EF4-FFF2-40B4-BE49-F238E27FC236}">
                <a16:creationId xmlns:a16="http://schemas.microsoft.com/office/drawing/2014/main" id="{B9D4063C-253E-A831-C37F-850ADA7F980C}"/>
              </a:ext>
            </a:extLst>
          </p:cNvPr>
          <p:cNvPicPr>
            <a:picLocks noChangeAspect="1"/>
          </p:cNvPicPr>
          <p:nvPr/>
        </p:nvPicPr>
        <p:blipFill>
          <a:blip r:embed="rId5">
            <a:extLst>
              <a:ext uri="{28A0092B-C50C-407E-A947-70E740481C1C}">
                <a14:useLocalDpi xmlns:a14="http://schemas.microsoft.com/office/drawing/2010/main" val="0"/>
              </a:ext>
            </a:extLst>
          </a:blip>
          <a:srcRect l="6832" r="6832"/>
          <a:stretch/>
        </p:blipFill>
        <p:spPr>
          <a:xfrm>
            <a:off x="8449283" y="-5"/>
            <a:ext cx="3751616" cy="2918068"/>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418232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AACB6341-0FC5-FC58-7F5F-5DFB19B55EFA}"/>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20C4E0F-EE12-3572-ABF9-94B3B3F85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B0E5F6-F62D-8C25-9A4E-9BBAEBD8FE29}"/>
              </a:ext>
            </a:extLst>
          </p:cNvPr>
          <p:cNvSpPr>
            <a:spLocks noGrp="1"/>
          </p:cNvSpPr>
          <p:nvPr>
            <p:ph type="title"/>
          </p:nvPr>
        </p:nvSpPr>
        <p:spPr>
          <a:xfrm>
            <a:off x="510018" y="444698"/>
            <a:ext cx="7111006" cy="953635"/>
          </a:xfrm>
        </p:spPr>
        <p:txBody>
          <a:bodyPr anchor="b">
            <a:normAutofit fontScale="90000"/>
          </a:bodyPr>
          <a:lstStyle/>
          <a:p>
            <a:r>
              <a:rPr lang="en-US">
                <a:solidFill>
                  <a:schemeClr val="bg1"/>
                </a:solidFill>
                <a:latin typeface="Aptos"/>
                <a:cs typeface="Times New Roman" panose="02020603050405020304" pitchFamily="18" charset="0"/>
              </a:rPr>
              <a:t>Goal 3: Enhance the Student Experience </a:t>
            </a:r>
          </a:p>
        </p:txBody>
      </p:sp>
      <p:sp>
        <p:nvSpPr>
          <p:cNvPr id="14" name="Content Placeholder 13">
            <a:extLst>
              <a:ext uri="{FF2B5EF4-FFF2-40B4-BE49-F238E27FC236}">
                <a16:creationId xmlns:a16="http://schemas.microsoft.com/office/drawing/2014/main" id="{D205BFF8-A8C6-B1D7-02FF-7D3E7B87B953}"/>
              </a:ext>
            </a:extLst>
          </p:cNvPr>
          <p:cNvSpPr>
            <a:spLocks noGrp="1"/>
          </p:cNvSpPr>
          <p:nvPr>
            <p:ph idx="1"/>
          </p:nvPr>
        </p:nvSpPr>
        <p:spPr>
          <a:xfrm>
            <a:off x="510018" y="1409376"/>
            <a:ext cx="6092409" cy="5170211"/>
          </a:xfrm>
        </p:spPr>
        <p:txBody>
          <a:bodyPr vert="horz" lIns="91440" tIns="45720" rIns="91440" bIns="45720" rtlCol="0" anchor="t">
            <a:noAutofit/>
          </a:bodyPr>
          <a:lstStyle/>
          <a:p>
            <a:pPr marL="0" indent="0">
              <a:buNone/>
            </a:pPr>
            <a:endParaRPr lang="en-US" sz="1600">
              <a:solidFill>
                <a:schemeClr val="bg1"/>
              </a:solidFill>
              <a:cs typeface="Times New Roman"/>
            </a:endParaRPr>
          </a:p>
          <a:p>
            <a:pPr>
              <a:buFont typeface="Wingdings" panose="05000000000000000000" pitchFamily="2" charset="2"/>
              <a:buChar char="v"/>
            </a:pPr>
            <a:r>
              <a:rPr lang="en-US" sz="2000">
                <a:solidFill>
                  <a:schemeClr val="bg1"/>
                </a:solidFill>
                <a:latin typeface="Aptos"/>
                <a:cs typeface="Times New Roman"/>
              </a:rPr>
              <a:t>Reestablished key Academic &amp; Student Affairs partnership to relaunch community-based Learning Programs </a:t>
            </a:r>
          </a:p>
          <a:p>
            <a:pPr>
              <a:buFont typeface="Wingdings" panose="05000000000000000000" pitchFamily="2" charset="2"/>
              <a:buChar char="v"/>
            </a:pPr>
            <a:r>
              <a:rPr lang="en-US" sz="2000">
                <a:solidFill>
                  <a:schemeClr val="bg1"/>
                </a:solidFill>
                <a:latin typeface="Aptos"/>
                <a:cs typeface="Times New Roman"/>
              </a:rPr>
              <a:t>Identified key MCLA milestones and created a Pathway Map students should complete during their time at the College</a:t>
            </a:r>
          </a:p>
          <a:p>
            <a:pPr>
              <a:buFont typeface="Wingdings" panose="05000000000000000000" pitchFamily="2" charset="2"/>
              <a:buChar char="v"/>
            </a:pPr>
            <a:r>
              <a:rPr lang="en-US" sz="2000">
                <a:solidFill>
                  <a:schemeClr val="bg1"/>
                </a:solidFill>
                <a:latin typeface="Aptos"/>
                <a:cs typeface="Times New Roman"/>
              </a:rPr>
              <a:t>Partnered with DCAMM to a develop a comprehensive multi-year Campus Master Plan </a:t>
            </a:r>
          </a:p>
          <a:p>
            <a:pPr>
              <a:buFont typeface="Wingdings" panose="05000000000000000000" pitchFamily="2" charset="2"/>
              <a:buChar char="v"/>
            </a:pPr>
            <a:r>
              <a:rPr lang="en-US" sz="2000">
                <a:solidFill>
                  <a:schemeClr val="bg1"/>
                </a:solidFill>
                <a:latin typeface="Aptos"/>
                <a:cs typeface="Times New Roman"/>
              </a:rPr>
              <a:t>Reviewed student programming models at peer institutions to maximize MCLA’s engagement and retention</a:t>
            </a:r>
          </a:p>
          <a:p>
            <a:pPr>
              <a:buFont typeface="Wingdings" panose="05000000000000000000" pitchFamily="2" charset="2"/>
              <a:buChar char="v"/>
            </a:pPr>
            <a:r>
              <a:rPr lang="en-US" sz="2000">
                <a:solidFill>
                  <a:schemeClr val="bg1"/>
                </a:solidFill>
                <a:latin typeface="Aptos"/>
                <a:cs typeface="Times New Roman"/>
              </a:rPr>
              <a:t>Engaged with national organization (NASPA) to evaluate Student Affairs staffing models, review organizational structures and key programs supporting student engagement</a:t>
            </a:r>
          </a:p>
        </p:txBody>
      </p:sp>
      <p:pic>
        <p:nvPicPr>
          <p:cNvPr id="8" name="Picture 7">
            <a:extLst>
              <a:ext uri="{FF2B5EF4-FFF2-40B4-BE49-F238E27FC236}">
                <a16:creationId xmlns:a16="http://schemas.microsoft.com/office/drawing/2014/main" id="{665CEFFF-6FC2-6553-07B4-5CD141231424}"/>
              </a:ext>
            </a:extLst>
          </p:cNvPr>
          <p:cNvPicPr>
            <a:picLocks noChangeAspect="1"/>
          </p:cNvPicPr>
          <p:nvPr/>
        </p:nvPicPr>
        <p:blipFill>
          <a:blip r:embed="rId3">
            <a:extLst>
              <a:ext uri="{28A0092B-C50C-407E-A947-70E740481C1C}">
                <a14:useLocalDpi xmlns:a14="http://schemas.microsoft.com/office/drawing/2010/main" val="0"/>
              </a:ext>
            </a:extLst>
          </a:blip>
          <a:srcRect t="21726" b="21726"/>
          <a:stretch/>
        </p:blipFill>
        <p:spPr>
          <a:xfrm>
            <a:off x="8905750" y="4123204"/>
            <a:ext cx="3284107" cy="2734802"/>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a:extLst>
              <a:ext uri="{FF2B5EF4-FFF2-40B4-BE49-F238E27FC236}">
                <a16:creationId xmlns:a16="http://schemas.microsoft.com/office/drawing/2014/main" id="{BB3C9F8C-8A20-F15A-8F80-5EC63F875256}"/>
              </a:ext>
            </a:extLst>
          </p:cNvPr>
          <p:cNvPicPr>
            <a:picLocks noChangeAspect="1"/>
          </p:cNvPicPr>
          <p:nvPr/>
        </p:nvPicPr>
        <p:blipFill>
          <a:blip r:embed="rId4">
            <a:extLst>
              <a:ext uri="{28A0092B-C50C-407E-A947-70E740481C1C}">
                <a14:useLocalDpi xmlns:a14="http://schemas.microsoft.com/office/drawing/2010/main" val="0"/>
              </a:ext>
            </a:extLst>
          </a:blip>
          <a:srcRect l="-557" t="5318" r="557" b="27684"/>
          <a:stretch>
            <a:fillRect/>
          </a:stretch>
        </p:blipFill>
        <p:spPr>
          <a:xfrm>
            <a:off x="6602063" y="2169164"/>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Content Placeholder 5">
            <a:extLst>
              <a:ext uri="{FF2B5EF4-FFF2-40B4-BE49-F238E27FC236}">
                <a16:creationId xmlns:a16="http://schemas.microsoft.com/office/drawing/2014/main" id="{1D3A6B32-542D-BF5F-B0FF-D73906013FFB}"/>
              </a:ext>
            </a:extLst>
          </p:cNvPr>
          <p:cNvPicPr>
            <a:picLocks noChangeAspect="1"/>
          </p:cNvPicPr>
          <p:nvPr/>
        </p:nvPicPr>
        <p:blipFill>
          <a:blip r:embed="rId5">
            <a:extLst>
              <a:ext uri="{28A0092B-C50C-407E-A947-70E740481C1C}">
                <a14:useLocalDpi xmlns:a14="http://schemas.microsoft.com/office/drawing/2010/main" val="0"/>
              </a:ext>
            </a:extLst>
          </a:blip>
          <a:srcRect t="21100" b="21100"/>
          <a:stretch/>
        </p:blipFill>
        <p:spPr>
          <a:xfrm>
            <a:off x="8451428" y="-6"/>
            <a:ext cx="3740572" cy="2929111"/>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20126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7AC8730C-0F9C-19D1-0681-74B5BB48C6D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D637B9D-3865-93B1-C083-66C0384E1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524CAD0-A863-4646-6749-E7064E655156}"/>
              </a:ext>
            </a:extLst>
          </p:cNvPr>
          <p:cNvPicPr>
            <a:picLocks noChangeAspect="1"/>
          </p:cNvPicPr>
          <p:nvPr/>
        </p:nvPicPr>
        <p:blipFill>
          <a:blip r:embed="rId3">
            <a:extLst>
              <a:ext uri="{28A0092B-C50C-407E-A947-70E740481C1C}">
                <a14:useLocalDpi xmlns:a14="http://schemas.microsoft.com/office/drawing/2010/main" val="0"/>
              </a:ext>
            </a:extLst>
          </a:blip>
          <a:srcRect l="5741" r="5741"/>
          <a:stretch/>
        </p:blipFill>
        <p:spPr>
          <a:xfrm>
            <a:off x="8960967" y="4067986"/>
            <a:ext cx="3239933" cy="2790020"/>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6" name="Content Placeholder 5">
            <a:extLst>
              <a:ext uri="{FF2B5EF4-FFF2-40B4-BE49-F238E27FC236}">
                <a16:creationId xmlns:a16="http://schemas.microsoft.com/office/drawing/2014/main" id="{EB03A125-EFF8-3506-EA27-E38434561DBF}"/>
              </a:ext>
            </a:extLst>
          </p:cNvPr>
          <p:cNvPicPr>
            <a:picLocks noChangeAspect="1"/>
          </p:cNvPicPr>
          <p:nvPr/>
        </p:nvPicPr>
        <p:blipFill>
          <a:blip r:embed="rId4">
            <a:extLst>
              <a:ext uri="{28A0092B-C50C-407E-A947-70E740481C1C}">
                <a14:useLocalDpi xmlns:a14="http://schemas.microsoft.com/office/drawing/2010/main" val="0"/>
              </a:ext>
            </a:extLst>
          </a:blip>
          <a:srcRect l="6844" r="6844"/>
          <a:stretch/>
        </p:blipFill>
        <p:spPr>
          <a:xfrm>
            <a:off x="8581806" y="-5"/>
            <a:ext cx="3619094" cy="2796589"/>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7" name="Content Placeholder 6">
            <a:extLst>
              <a:ext uri="{FF2B5EF4-FFF2-40B4-BE49-F238E27FC236}">
                <a16:creationId xmlns:a16="http://schemas.microsoft.com/office/drawing/2014/main" id="{8B6F19A0-51C5-4A7B-4557-98E055BB40EA}"/>
              </a:ext>
            </a:extLst>
          </p:cNvPr>
          <p:cNvSpPr>
            <a:spLocks noGrp="1"/>
          </p:cNvSpPr>
          <p:nvPr>
            <p:ph idx="1"/>
          </p:nvPr>
        </p:nvSpPr>
        <p:spPr>
          <a:xfrm>
            <a:off x="241852" y="1630911"/>
            <a:ext cx="7682948" cy="4998834"/>
          </a:xfrm>
        </p:spPr>
        <p:txBody>
          <a:bodyPr vert="horz" lIns="91440" tIns="45720" rIns="91440" bIns="45720" rtlCol="0" anchor="t">
            <a:noAutofit/>
          </a:bodyPr>
          <a:lstStyle/>
          <a:p>
            <a:pPr>
              <a:buFont typeface="Wingdings" panose="05000000000000000000" pitchFamily="2" charset="2"/>
              <a:buChar char="v"/>
            </a:pPr>
            <a:endParaRPr lang="en-US" sz="2000">
              <a:solidFill>
                <a:schemeClr val="bg1"/>
              </a:solidFill>
              <a:latin typeface="Aptos"/>
              <a:cs typeface="Times New Roman"/>
            </a:endParaRPr>
          </a:p>
          <a:p>
            <a:pPr>
              <a:spcAft>
                <a:spcPts val="1200"/>
              </a:spcAft>
              <a:buFont typeface="Wingdings" panose="05000000000000000000" pitchFamily="2" charset="2"/>
              <a:buChar char="v"/>
            </a:pPr>
            <a:r>
              <a:rPr lang="en-US" sz="2000">
                <a:solidFill>
                  <a:schemeClr val="bg1"/>
                </a:solidFill>
                <a:latin typeface="Aptos"/>
                <a:cs typeface="Times New Roman"/>
              </a:rPr>
              <a:t>Launched centralized campus calendar and student engagement programming platform</a:t>
            </a:r>
          </a:p>
          <a:p>
            <a:pPr>
              <a:spcAft>
                <a:spcPts val="1200"/>
              </a:spcAft>
              <a:buFont typeface="Wingdings" panose="05000000000000000000" pitchFamily="2" charset="2"/>
              <a:buChar char="v"/>
            </a:pPr>
            <a:r>
              <a:rPr lang="en-US" sz="2000">
                <a:solidFill>
                  <a:schemeClr val="bg1"/>
                </a:solidFill>
              </a:rPr>
              <a:t>Partnered with Student Government Association to develop an institution wide inclusive based definition of student leadership</a:t>
            </a:r>
          </a:p>
          <a:p>
            <a:pPr>
              <a:spcAft>
                <a:spcPts val="1200"/>
              </a:spcAft>
              <a:buFont typeface="Wingdings" panose="05000000000000000000" pitchFamily="2" charset="2"/>
              <a:buChar char="v"/>
            </a:pPr>
            <a:r>
              <a:rPr lang="en-US" sz="2000">
                <a:solidFill>
                  <a:schemeClr val="bg1"/>
                </a:solidFill>
                <a:latin typeface="Aptos"/>
                <a:cs typeface="Times New Roman"/>
              </a:rPr>
              <a:t>Through SGA developed mechanism that is monitored and responded to remotely and in-person for students to share views and provide feedback</a:t>
            </a:r>
            <a:endParaRPr lang="en-US" sz="2000">
              <a:solidFill>
                <a:schemeClr val="bg1"/>
              </a:solidFill>
            </a:endParaRPr>
          </a:p>
          <a:p>
            <a:pPr>
              <a:spcAft>
                <a:spcPts val="1200"/>
              </a:spcAft>
              <a:buFont typeface="Wingdings" panose="05000000000000000000" pitchFamily="2" charset="2"/>
              <a:buChar char="v"/>
            </a:pPr>
            <a:r>
              <a:rPr lang="en-US" sz="2000">
                <a:solidFill>
                  <a:schemeClr val="bg1"/>
                </a:solidFill>
                <a:latin typeface="Aptos"/>
                <a:cs typeface="Times New Roman"/>
              </a:rPr>
              <a:t>Further development and utilization of the annual dining survey to continue to identify new dining options and best meet student needs                                                                                                                   </a:t>
            </a:r>
            <a:endParaRPr lang="en-US" sz="2000">
              <a:solidFill>
                <a:schemeClr val="bg1"/>
              </a:solidFill>
              <a:cs typeface="Times New Roman"/>
            </a:endParaRPr>
          </a:p>
          <a:p>
            <a:pPr>
              <a:buFont typeface="Arial" panose="05000000000000000000" pitchFamily="2" charset="2"/>
              <a:buChar char="•"/>
            </a:pPr>
            <a:endParaRPr lang="en-US" sz="1800">
              <a:solidFill>
                <a:schemeClr val="bg1"/>
              </a:solidFill>
            </a:endParaRPr>
          </a:p>
        </p:txBody>
      </p:sp>
      <p:sp>
        <p:nvSpPr>
          <p:cNvPr id="11" name="TextBox 10">
            <a:extLst>
              <a:ext uri="{FF2B5EF4-FFF2-40B4-BE49-F238E27FC236}">
                <a16:creationId xmlns:a16="http://schemas.microsoft.com/office/drawing/2014/main" id="{D0FD1A03-2BA6-A587-63B3-CB460C7BDD54}"/>
              </a:ext>
            </a:extLst>
          </p:cNvPr>
          <p:cNvSpPr txBox="1"/>
          <p:nvPr/>
        </p:nvSpPr>
        <p:spPr>
          <a:xfrm>
            <a:off x="412303" y="226292"/>
            <a:ext cx="6934039" cy="1323439"/>
          </a:xfrm>
          <a:prstGeom prst="rect">
            <a:avLst/>
          </a:prstGeom>
          <a:noFill/>
        </p:spPr>
        <p:txBody>
          <a:bodyPr wrap="square" lIns="91440" tIns="45720" rIns="91440" bIns="45720" anchor="t">
            <a:spAutoFit/>
          </a:bodyPr>
          <a:lstStyle/>
          <a:p>
            <a:r>
              <a:rPr lang="en-US" sz="4000">
                <a:solidFill>
                  <a:schemeClr val="bg1"/>
                </a:solidFill>
                <a:latin typeface="Aptos"/>
                <a:cs typeface="Times New Roman" panose="02020603050405020304" pitchFamily="18" charset="0"/>
              </a:rPr>
              <a:t>Goal 3: Enhance the Student Experience </a:t>
            </a:r>
            <a:endParaRPr lang="en-US" sz="4000">
              <a:solidFill>
                <a:schemeClr val="bg1"/>
              </a:solidFill>
              <a:latin typeface="Aptos"/>
            </a:endParaRPr>
          </a:p>
        </p:txBody>
      </p:sp>
    </p:spTree>
    <p:extLst>
      <p:ext uri="{BB962C8B-B14F-4D97-AF65-F5344CB8AC3E}">
        <p14:creationId xmlns:p14="http://schemas.microsoft.com/office/powerpoint/2010/main" val="1274623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82899236-B88D-C1B8-EC03-47075F8F7662}"/>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9BF4F90-DC32-A80A-8EFF-D4E9318E2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63E3B-14F4-FA5A-1A81-49D3A7BDE9FA}"/>
              </a:ext>
            </a:extLst>
          </p:cNvPr>
          <p:cNvSpPr>
            <a:spLocks noGrp="1"/>
          </p:cNvSpPr>
          <p:nvPr>
            <p:ph type="title"/>
          </p:nvPr>
        </p:nvSpPr>
        <p:spPr>
          <a:xfrm>
            <a:off x="426674" y="135135"/>
            <a:ext cx="7111006" cy="953635"/>
          </a:xfrm>
        </p:spPr>
        <p:txBody>
          <a:bodyPr anchor="b">
            <a:normAutofit/>
          </a:bodyPr>
          <a:lstStyle/>
          <a:p>
            <a:r>
              <a:rPr lang="en-US">
                <a:solidFill>
                  <a:schemeClr val="bg1"/>
                </a:solidFill>
                <a:latin typeface="Aptos"/>
                <a:cs typeface="Times New Roman"/>
              </a:rPr>
              <a:t>Looking Forward: Next Year</a:t>
            </a:r>
            <a:endParaRPr lang="en-US">
              <a:solidFill>
                <a:schemeClr val="bg1"/>
              </a:solidFill>
              <a:latin typeface="Aptos"/>
              <a:cs typeface="Times New Roman" panose="02020603050405020304" pitchFamily="18" charset="0"/>
            </a:endParaRPr>
          </a:p>
        </p:txBody>
      </p:sp>
      <p:sp>
        <p:nvSpPr>
          <p:cNvPr id="14" name="Content Placeholder 13">
            <a:extLst>
              <a:ext uri="{FF2B5EF4-FFF2-40B4-BE49-F238E27FC236}">
                <a16:creationId xmlns:a16="http://schemas.microsoft.com/office/drawing/2014/main" id="{46527BAD-A942-7A1C-8F3E-D096DFCE2FE9}"/>
              </a:ext>
            </a:extLst>
          </p:cNvPr>
          <p:cNvSpPr>
            <a:spLocks noGrp="1"/>
          </p:cNvSpPr>
          <p:nvPr>
            <p:ph idx="1"/>
          </p:nvPr>
        </p:nvSpPr>
        <p:spPr>
          <a:xfrm>
            <a:off x="506293" y="1397793"/>
            <a:ext cx="8238830" cy="5181793"/>
          </a:xfrm>
        </p:spPr>
        <p:txBody>
          <a:bodyPr vert="horz" lIns="91440" tIns="45720" rIns="91440" bIns="45720" rtlCol="0" anchor="t">
            <a:normAutofit/>
          </a:bodyPr>
          <a:lstStyle/>
          <a:p>
            <a:pPr>
              <a:spcAft>
                <a:spcPts val="600"/>
              </a:spcAft>
              <a:buFont typeface="Wingdings" panose="05000000000000000000" pitchFamily="2" charset="2"/>
              <a:buChar char="v"/>
            </a:pPr>
            <a:r>
              <a:rPr lang="en-US" sz="1800">
                <a:solidFill>
                  <a:schemeClr val="bg1"/>
                </a:solidFill>
                <a:ea typeface="+mn-lt"/>
                <a:cs typeface="+mn-lt"/>
              </a:rPr>
              <a:t>Finalize and advance the College’s updated mission and institutional learning outcomes</a:t>
            </a:r>
          </a:p>
          <a:p>
            <a:pPr>
              <a:spcAft>
                <a:spcPts val="600"/>
              </a:spcAft>
              <a:buFont typeface="Wingdings" panose="05000000000000000000" pitchFamily="2" charset="2"/>
              <a:buChar char="v"/>
            </a:pPr>
            <a:r>
              <a:rPr lang="en-US" sz="1800">
                <a:solidFill>
                  <a:schemeClr val="bg1"/>
                </a:solidFill>
                <a:ea typeface="+mn-lt"/>
                <a:cs typeface="+mn-lt"/>
              </a:rPr>
              <a:t>Initiate discussions with DHE to explore specialty institution designation (e.g., MassArt, Mass Maritime)</a:t>
            </a:r>
            <a:endParaRPr lang="en-US" sz="1800">
              <a:solidFill>
                <a:schemeClr val="bg1"/>
              </a:solidFill>
            </a:endParaRPr>
          </a:p>
          <a:p>
            <a:pPr>
              <a:spcAft>
                <a:spcPts val="600"/>
              </a:spcAft>
              <a:buFont typeface="Wingdings" panose="05000000000000000000" pitchFamily="2" charset="2"/>
              <a:buChar char="v"/>
            </a:pPr>
            <a:r>
              <a:rPr lang="en-US" sz="1800">
                <a:solidFill>
                  <a:schemeClr val="bg1"/>
                </a:solidFill>
                <a:ea typeface="+mn-lt"/>
                <a:cs typeface="+mn-lt"/>
              </a:rPr>
              <a:t>Align the College’s budget with mission, values, and enrollment-driven priorities</a:t>
            </a:r>
            <a:endParaRPr lang="en-US" sz="1800">
              <a:solidFill>
                <a:schemeClr val="bg1"/>
              </a:solidFill>
            </a:endParaRPr>
          </a:p>
          <a:p>
            <a:pPr>
              <a:spcAft>
                <a:spcPts val="600"/>
              </a:spcAft>
              <a:buFont typeface="Wingdings" panose="05000000000000000000" pitchFamily="2" charset="2"/>
              <a:buChar char="v"/>
            </a:pPr>
            <a:r>
              <a:rPr lang="en-US" sz="1800">
                <a:solidFill>
                  <a:schemeClr val="bg1"/>
                </a:solidFill>
                <a:ea typeface="+mn-lt"/>
                <a:cs typeface="+mn-lt"/>
              </a:rPr>
              <a:t>Grow non‑tuition revenue through facilities rentals, professional development, and state funding opportunities</a:t>
            </a:r>
          </a:p>
          <a:p>
            <a:pPr>
              <a:spcAft>
                <a:spcPts val="600"/>
              </a:spcAft>
              <a:buFont typeface="Wingdings" panose="05000000000000000000" pitchFamily="2" charset="2"/>
              <a:buChar char="v"/>
            </a:pPr>
            <a:r>
              <a:rPr lang="en-US" sz="1800">
                <a:solidFill>
                  <a:schemeClr val="bg1"/>
                </a:solidFill>
                <a:ea typeface="+mn-lt"/>
                <a:cs typeface="+mn-lt"/>
              </a:rPr>
              <a:t>Maintain ongoing website modernization to ensure accuracy, accessibility, and thoughtful AI integration</a:t>
            </a:r>
          </a:p>
          <a:p>
            <a:pPr>
              <a:spcAft>
                <a:spcPts val="600"/>
              </a:spcAft>
              <a:buFont typeface="Wingdings" panose="05000000000000000000" pitchFamily="2" charset="2"/>
              <a:buChar char="v"/>
            </a:pPr>
            <a:r>
              <a:rPr lang="en-US" sz="1800">
                <a:solidFill>
                  <a:schemeClr val="bg1"/>
                </a:solidFill>
                <a:ea typeface="+mn-lt"/>
                <a:cs typeface="+mn-lt"/>
              </a:rPr>
              <a:t>Launch a refreshed brand identity and user-centered website redesign aligned with institutional priorities</a:t>
            </a:r>
            <a:endParaRPr lang="en-US" sz="1800">
              <a:solidFill>
                <a:schemeClr val="bg1"/>
              </a:solidFill>
            </a:endParaRPr>
          </a:p>
          <a:p>
            <a:pPr>
              <a:spcAft>
                <a:spcPts val="600"/>
              </a:spcAft>
              <a:buFont typeface="Wingdings" panose="05000000000000000000" pitchFamily="2" charset="2"/>
              <a:buChar char="v"/>
            </a:pPr>
            <a:r>
              <a:rPr lang="en-US" sz="1800">
                <a:solidFill>
                  <a:schemeClr val="bg1"/>
                </a:solidFill>
                <a:ea typeface="+mn-lt"/>
                <a:cs typeface="+mn-lt"/>
              </a:rPr>
              <a:t>Partner with brand agency to develop a long-term marketing plan</a:t>
            </a:r>
          </a:p>
          <a:p>
            <a:pPr>
              <a:spcAft>
                <a:spcPts val="600"/>
              </a:spcAft>
              <a:buFont typeface="Wingdings" panose="05000000000000000000" pitchFamily="2" charset="2"/>
              <a:buChar char="v"/>
            </a:pPr>
            <a:r>
              <a:rPr lang="en-US" sz="1800">
                <a:solidFill>
                  <a:schemeClr val="bg1"/>
                </a:solidFill>
                <a:ea typeface="+mn-lt"/>
                <a:cs typeface="+mn-lt"/>
              </a:rPr>
              <a:t>Create updated marketing materials that clearly convey MCLA’s mission, values, and impact to key audiences</a:t>
            </a:r>
          </a:p>
          <a:p>
            <a:pPr>
              <a:buFont typeface="Arial,Sans-Serif" panose="05000000000000000000" pitchFamily="2" charset="2"/>
            </a:pPr>
            <a:endParaRPr lang="en-US" sz="1700">
              <a:solidFill>
                <a:schemeClr val="bg1"/>
              </a:solidFill>
              <a:cs typeface="Times New Roman"/>
            </a:endParaRPr>
          </a:p>
          <a:p>
            <a:pPr>
              <a:buFont typeface="Arial" panose="020B0604020202020204" pitchFamily="34" charset="0"/>
              <a:buChar char="•"/>
            </a:pPr>
            <a:endParaRPr lang="en-US" sz="2000">
              <a:solidFill>
                <a:schemeClr val="bg1"/>
              </a:solidFill>
              <a:cs typeface="Times New Roman"/>
            </a:endParaRPr>
          </a:p>
          <a:p>
            <a:pPr>
              <a:buFont typeface="Arial,Sans-Serif" panose="020B0604020202020204" pitchFamily="34" charset="0"/>
              <a:buChar char="•"/>
            </a:pPr>
            <a:endParaRPr lang="en-US" sz="1800">
              <a:solidFill>
                <a:schemeClr val="bg1"/>
              </a:solidFill>
              <a:cs typeface="Times New Roman"/>
            </a:endParaRPr>
          </a:p>
        </p:txBody>
      </p:sp>
      <p:pic>
        <p:nvPicPr>
          <p:cNvPr id="4" name="Picture 3" descr="A group of men posing for a picture&#10;&#10;AI-generated content may be incorrect.">
            <a:extLst>
              <a:ext uri="{FF2B5EF4-FFF2-40B4-BE49-F238E27FC236}">
                <a16:creationId xmlns:a16="http://schemas.microsoft.com/office/drawing/2014/main" id="{0C8E80E0-724C-85F4-137B-7CB384E8D6F0}"/>
              </a:ext>
            </a:extLst>
          </p:cNvPr>
          <p:cNvPicPr>
            <a:picLocks noChangeAspect="1"/>
          </p:cNvPicPr>
          <p:nvPr/>
        </p:nvPicPr>
        <p:blipFill>
          <a:blip r:embed="rId3">
            <a:extLst>
              <a:ext uri="{28A0092B-C50C-407E-A947-70E740481C1C}">
                <a14:useLocalDpi xmlns:a14="http://schemas.microsoft.com/office/drawing/2010/main" val="0"/>
              </a:ext>
            </a:extLst>
          </a:blip>
          <a:srcRect t="9793" b="9793"/>
          <a:stretch/>
        </p:blipFill>
        <p:spPr>
          <a:xfrm>
            <a:off x="8736292" y="4643"/>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descr="A person in a graduation gown waving&#10;&#10;AI-generated content may be incorrect.">
            <a:extLst>
              <a:ext uri="{FF2B5EF4-FFF2-40B4-BE49-F238E27FC236}">
                <a16:creationId xmlns:a16="http://schemas.microsoft.com/office/drawing/2014/main" id="{375F5034-7BC7-8B30-0AD9-097075642FC6}"/>
              </a:ext>
            </a:extLst>
          </p:cNvPr>
          <p:cNvPicPr>
            <a:picLocks noChangeAspect="1"/>
          </p:cNvPicPr>
          <p:nvPr/>
        </p:nvPicPr>
        <p:blipFill>
          <a:blip r:embed="rId4">
            <a:extLst>
              <a:ext uri="{28A0092B-C50C-407E-A947-70E740481C1C}">
                <a14:useLocalDpi xmlns:a14="http://schemas.microsoft.com/office/drawing/2010/main" val="0"/>
              </a:ext>
            </a:extLst>
          </a:blip>
          <a:srcRect t="21703" b="21703"/>
          <a:stretch/>
        </p:blipFill>
        <p:spPr>
          <a:xfrm>
            <a:off x="8915889" y="4056937"/>
            <a:ext cx="3273063" cy="2801063"/>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spTree>
    <p:extLst>
      <p:ext uri="{BB962C8B-B14F-4D97-AF65-F5344CB8AC3E}">
        <p14:creationId xmlns:p14="http://schemas.microsoft.com/office/powerpoint/2010/main" val="2203072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CC2FF383-52D8-6DE4-7881-C6FD1ADD29C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E919C00-1A46-DE51-ACAB-0831F4052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DDC40-D477-D56A-3056-486D7998E61A}"/>
              </a:ext>
            </a:extLst>
          </p:cNvPr>
          <p:cNvSpPr>
            <a:spLocks noGrp="1"/>
          </p:cNvSpPr>
          <p:nvPr>
            <p:ph type="title"/>
          </p:nvPr>
        </p:nvSpPr>
        <p:spPr>
          <a:xfrm>
            <a:off x="295706" y="278010"/>
            <a:ext cx="7111006" cy="953635"/>
          </a:xfrm>
        </p:spPr>
        <p:txBody>
          <a:bodyPr anchor="b">
            <a:normAutofit/>
          </a:bodyPr>
          <a:lstStyle/>
          <a:p>
            <a:r>
              <a:rPr lang="en-US">
                <a:solidFill>
                  <a:schemeClr val="bg1"/>
                </a:solidFill>
                <a:latin typeface="Aptos"/>
                <a:ea typeface="Calibri"/>
                <a:cs typeface="Calibri"/>
              </a:rPr>
              <a:t>Looking Forward: Next Year</a:t>
            </a:r>
          </a:p>
        </p:txBody>
      </p:sp>
      <p:sp>
        <p:nvSpPr>
          <p:cNvPr id="14" name="Content Placeholder 13">
            <a:extLst>
              <a:ext uri="{FF2B5EF4-FFF2-40B4-BE49-F238E27FC236}">
                <a16:creationId xmlns:a16="http://schemas.microsoft.com/office/drawing/2014/main" id="{B367A882-AC05-7DA6-322B-1F400149948E}"/>
              </a:ext>
            </a:extLst>
          </p:cNvPr>
          <p:cNvSpPr>
            <a:spLocks noGrp="1"/>
          </p:cNvSpPr>
          <p:nvPr>
            <p:ph idx="1"/>
          </p:nvPr>
        </p:nvSpPr>
        <p:spPr>
          <a:xfrm>
            <a:off x="506293" y="1401041"/>
            <a:ext cx="7535279" cy="5178545"/>
          </a:xfrm>
        </p:spPr>
        <p:txBody>
          <a:bodyPr vert="horz" lIns="91440" tIns="45720" rIns="91440" bIns="45720" rtlCol="0" anchor="t">
            <a:normAutofit/>
          </a:bodyPr>
          <a:lstStyle/>
          <a:p>
            <a:pPr>
              <a:spcAft>
                <a:spcPts val="600"/>
              </a:spcAft>
              <a:buFont typeface="Wingdings" panose="05000000000000000000" pitchFamily="2" charset="2"/>
              <a:buChar char="v"/>
            </a:pPr>
            <a:r>
              <a:rPr lang="en-US" sz="2000">
                <a:solidFill>
                  <a:schemeClr val="bg1"/>
                </a:solidFill>
                <a:latin typeface="Aptos"/>
                <a:cs typeface="Times New Roman"/>
              </a:rPr>
              <a:t>Launch the Council on Diversity, Equity, and Inclusion and its charge</a:t>
            </a:r>
            <a:endParaRPr lang="en-US" sz="2000">
              <a:solidFill>
                <a:schemeClr val="bg1"/>
              </a:solidFill>
            </a:endParaRPr>
          </a:p>
          <a:p>
            <a:pPr>
              <a:spcAft>
                <a:spcPts val="600"/>
              </a:spcAft>
              <a:buFont typeface="Wingdings" panose="05000000000000000000" pitchFamily="2" charset="2"/>
              <a:buChar char="v"/>
            </a:pPr>
            <a:r>
              <a:rPr lang="en-US" sz="2000">
                <a:solidFill>
                  <a:schemeClr val="bg1"/>
                </a:solidFill>
                <a:latin typeface="Aptos"/>
                <a:cs typeface="Times New Roman"/>
              </a:rPr>
              <a:t>Adopt and advance the </a:t>
            </a:r>
            <a:r>
              <a:rPr lang="en-US" sz="2000" i="1">
                <a:solidFill>
                  <a:schemeClr val="bg1"/>
                </a:solidFill>
                <a:latin typeface="Aptos"/>
                <a:cs typeface="Times New Roman"/>
              </a:rPr>
              <a:t>Okanagan Charter</a:t>
            </a:r>
            <a:endParaRPr lang="en-US" sz="2000">
              <a:solidFill>
                <a:schemeClr val="bg1"/>
              </a:solidFill>
              <a:latin typeface="Aptos"/>
              <a:cs typeface="Times New Roman"/>
            </a:endParaRPr>
          </a:p>
          <a:p>
            <a:pPr>
              <a:spcAft>
                <a:spcPts val="600"/>
              </a:spcAft>
              <a:buFont typeface="Wingdings" panose="05000000000000000000" pitchFamily="2" charset="2"/>
              <a:buChar char="v"/>
            </a:pPr>
            <a:r>
              <a:rPr lang="en-US" sz="2000">
                <a:solidFill>
                  <a:schemeClr val="bg1"/>
                </a:solidFill>
                <a:latin typeface="Aptos"/>
                <a:cs typeface="Times New Roman"/>
              </a:rPr>
              <a:t>Expand campus support for High Impact Practices. Deepen involvement and engagement of departments and CTL </a:t>
            </a:r>
          </a:p>
          <a:p>
            <a:pPr>
              <a:spcAft>
                <a:spcPts val="600"/>
              </a:spcAft>
              <a:buFont typeface="Wingdings" panose="05000000000000000000" pitchFamily="2" charset="2"/>
              <a:buChar char="v"/>
            </a:pPr>
            <a:r>
              <a:rPr lang="en-US" sz="2000">
                <a:solidFill>
                  <a:schemeClr val="bg1"/>
                </a:solidFill>
                <a:latin typeface="Aptos"/>
                <a:cs typeface="Times New Roman"/>
              </a:rPr>
              <a:t>Develop and launch a Summer Bridge program</a:t>
            </a:r>
          </a:p>
          <a:p>
            <a:pPr>
              <a:spcAft>
                <a:spcPts val="600"/>
              </a:spcAft>
              <a:buFont typeface="Wingdings" panose="05000000000000000000" pitchFamily="2" charset="2"/>
              <a:buChar char="v"/>
            </a:pPr>
            <a:r>
              <a:rPr lang="en-US" sz="2000">
                <a:solidFill>
                  <a:schemeClr val="bg1"/>
                </a:solidFill>
                <a:latin typeface="Aptos"/>
                <a:cs typeface="Times New Roman"/>
              </a:rPr>
              <a:t>Define key milestones MCLA students should achieve during their time at the College and develop a clear pathway that guides students </a:t>
            </a:r>
          </a:p>
          <a:p>
            <a:pPr>
              <a:spcAft>
                <a:spcPts val="600"/>
              </a:spcAft>
              <a:buFont typeface="Wingdings" panose="05000000000000000000" pitchFamily="2" charset="2"/>
              <a:buChar char="v"/>
            </a:pPr>
            <a:r>
              <a:rPr lang="en-US" sz="2000">
                <a:solidFill>
                  <a:schemeClr val="bg1"/>
                </a:solidFill>
                <a:latin typeface="Aptos"/>
                <a:cs typeface="Times New Roman"/>
              </a:rPr>
              <a:t>Pilot campus transportation plan </a:t>
            </a:r>
          </a:p>
          <a:p>
            <a:pPr>
              <a:spcAft>
                <a:spcPts val="600"/>
              </a:spcAft>
              <a:buFont typeface="Wingdings" panose="05000000000000000000" pitchFamily="2" charset="2"/>
              <a:buChar char="v"/>
            </a:pPr>
            <a:r>
              <a:rPr lang="en-US" sz="2000">
                <a:solidFill>
                  <a:schemeClr val="bg1"/>
                </a:solidFill>
                <a:latin typeface="Aptos"/>
                <a:cs typeface="Times New Roman"/>
              </a:rPr>
              <a:t>Revitalize community-based and Civic Learning programs</a:t>
            </a:r>
          </a:p>
          <a:p>
            <a:pPr>
              <a:spcAft>
                <a:spcPts val="600"/>
              </a:spcAft>
              <a:buFont typeface="Wingdings" panose="05000000000000000000" pitchFamily="2" charset="2"/>
              <a:buChar char="v"/>
            </a:pPr>
            <a:r>
              <a:rPr lang="en-US" sz="2000">
                <a:solidFill>
                  <a:schemeClr val="bg1"/>
                </a:solidFill>
                <a:latin typeface="Aptos"/>
                <a:cs typeface="Times New Roman"/>
              </a:rPr>
              <a:t>Refresh student social and gathering spaces across campus</a:t>
            </a:r>
          </a:p>
          <a:p>
            <a:pPr>
              <a:buFont typeface="Arial" panose="05000000000000000000" pitchFamily="2" charset="2"/>
              <a:buChar char="•"/>
            </a:pPr>
            <a:endParaRPr lang="en-US" sz="180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40376B8-C3CC-DC15-CA6E-FAD792C0169A}"/>
              </a:ext>
            </a:extLst>
          </p:cNvPr>
          <p:cNvPicPr>
            <a:picLocks noChangeAspect="1"/>
          </p:cNvPicPr>
          <p:nvPr/>
        </p:nvPicPr>
        <p:blipFill>
          <a:blip r:embed="rId3">
            <a:extLst>
              <a:ext uri="{28A0092B-C50C-407E-A947-70E740481C1C}">
                <a14:useLocalDpi xmlns:a14="http://schemas.microsoft.com/office/drawing/2010/main" val="0"/>
              </a:ext>
            </a:extLst>
          </a:blip>
          <a:srcRect l="16825" r="16825"/>
          <a:stretch/>
        </p:blipFill>
        <p:spPr>
          <a:xfrm>
            <a:off x="8738366" y="3203951"/>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Content Placeholder 5">
            <a:extLst>
              <a:ext uri="{FF2B5EF4-FFF2-40B4-BE49-F238E27FC236}">
                <a16:creationId xmlns:a16="http://schemas.microsoft.com/office/drawing/2014/main" id="{F1FB6785-4938-3836-0603-49691E1D2CC1}"/>
              </a:ext>
            </a:extLst>
          </p:cNvPr>
          <p:cNvPicPr>
            <a:picLocks noChangeAspect="1"/>
          </p:cNvPicPr>
          <p:nvPr/>
        </p:nvPicPr>
        <p:blipFill>
          <a:blip r:embed="rId4">
            <a:extLst>
              <a:ext uri="{28A0092B-C50C-407E-A947-70E740481C1C}">
                <a14:useLocalDpi xmlns:a14="http://schemas.microsoft.com/office/drawing/2010/main" val="0"/>
              </a:ext>
            </a:extLst>
          </a:blip>
          <a:srcRect l="1436" r="1436"/>
          <a:stretch/>
        </p:blipFill>
        <p:spPr>
          <a:xfrm>
            <a:off x="8031726" y="0"/>
            <a:ext cx="4163158" cy="3203128"/>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790075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A9B7D200-9131-7EAC-7FDA-52E98BE4AE5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EF07825-988D-BA5E-800F-13330195E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A18D21-2EAF-F378-FDB3-1A61ABF9B92D}"/>
              </a:ext>
            </a:extLst>
          </p:cNvPr>
          <p:cNvSpPr>
            <a:spLocks noGrp="1"/>
          </p:cNvSpPr>
          <p:nvPr>
            <p:ph type="title"/>
          </p:nvPr>
        </p:nvSpPr>
        <p:spPr>
          <a:xfrm>
            <a:off x="451403" y="47558"/>
            <a:ext cx="7111006" cy="953635"/>
          </a:xfrm>
        </p:spPr>
        <p:txBody>
          <a:bodyPr anchor="b">
            <a:normAutofit/>
          </a:bodyPr>
          <a:lstStyle/>
          <a:p>
            <a:r>
              <a:rPr lang="en-US">
                <a:solidFill>
                  <a:schemeClr val="bg1"/>
                </a:solidFill>
                <a:latin typeface="Aptos"/>
                <a:cs typeface="Times New Roman"/>
              </a:rPr>
              <a:t>Looking Forward: Next Year</a:t>
            </a:r>
            <a:endParaRPr lang="en-US">
              <a:solidFill>
                <a:schemeClr val="bg1"/>
              </a:solidFill>
              <a:latin typeface="Aptos"/>
              <a:cs typeface="Times New Roman" panose="02020603050405020304" pitchFamily="18" charset="0"/>
            </a:endParaRPr>
          </a:p>
        </p:txBody>
      </p:sp>
      <p:sp>
        <p:nvSpPr>
          <p:cNvPr id="14" name="Content Placeholder 13">
            <a:extLst>
              <a:ext uri="{FF2B5EF4-FFF2-40B4-BE49-F238E27FC236}">
                <a16:creationId xmlns:a16="http://schemas.microsoft.com/office/drawing/2014/main" id="{A092A1C5-0A6D-6120-C0A5-2A6E30EF0283}"/>
              </a:ext>
            </a:extLst>
          </p:cNvPr>
          <p:cNvSpPr>
            <a:spLocks noGrp="1"/>
          </p:cNvSpPr>
          <p:nvPr>
            <p:ph idx="1"/>
          </p:nvPr>
        </p:nvSpPr>
        <p:spPr>
          <a:xfrm>
            <a:off x="506293" y="1243622"/>
            <a:ext cx="6832977" cy="5150349"/>
          </a:xfrm>
        </p:spPr>
        <p:txBody>
          <a:bodyPr vert="horz" lIns="91440" tIns="45720" rIns="91440" bIns="45720" rtlCol="0" anchor="t">
            <a:noAutofit/>
          </a:bodyPr>
          <a:lstStyle/>
          <a:p>
            <a:pPr>
              <a:spcAft>
                <a:spcPts val="1000"/>
              </a:spcAft>
              <a:buFont typeface="Wingdings" panose="05000000000000000000" pitchFamily="2" charset="2"/>
              <a:buChar char="v"/>
            </a:pPr>
            <a:r>
              <a:rPr lang="en-US" sz="2000">
                <a:solidFill>
                  <a:schemeClr val="bg1"/>
                </a:solidFill>
                <a:latin typeface="Aptos"/>
                <a:cs typeface="Times New Roman"/>
              </a:rPr>
              <a:t>Continue institutional progress in making all course materials low or no cost and fully accessible</a:t>
            </a:r>
            <a:endParaRPr lang="en-US" sz="2000">
              <a:solidFill>
                <a:schemeClr val="bg1"/>
              </a:solidFill>
              <a:cs typeface="Times New Roman"/>
            </a:endParaRPr>
          </a:p>
          <a:p>
            <a:pPr>
              <a:spcAft>
                <a:spcPts val="1000"/>
              </a:spcAft>
              <a:buFont typeface="Wingdings" panose="05000000000000000000" pitchFamily="2" charset="2"/>
              <a:buChar char="v"/>
            </a:pPr>
            <a:r>
              <a:rPr lang="en-US" sz="2000">
                <a:solidFill>
                  <a:schemeClr val="bg1"/>
                </a:solidFill>
                <a:latin typeface="Aptos"/>
                <a:cs typeface="Times New Roman"/>
              </a:rPr>
              <a:t>Create a student employment program that helps students develop essential skills</a:t>
            </a:r>
          </a:p>
          <a:p>
            <a:pPr>
              <a:spcAft>
                <a:spcPts val="1000"/>
              </a:spcAft>
              <a:buFont typeface="Wingdings" panose="05000000000000000000" pitchFamily="2" charset="2"/>
              <a:buChar char="v"/>
            </a:pPr>
            <a:r>
              <a:rPr lang="en-US" sz="2000">
                <a:solidFill>
                  <a:schemeClr val="bg1"/>
                </a:solidFill>
                <a:latin typeface="Aptos"/>
                <a:cs typeface="Times New Roman"/>
              </a:rPr>
              <a:t>Develop a Transfer Success Coaching program</a:t>
            </a:r>
          </a:p>
          <a:p>
            <a:pPr>
              <a:spcAft>
                <a:spcPts val="1000"/>
              </a:spcAft>
              <a:buFont typeface="Wingdings" panose="05000000000000000000" pitchFamily="2" charset="2"/>
              <a:buChar char="v"/>
            </a:pPr>
            <a:r>
              <a:rPr lang="en-US" sz="2000">
                <a:solidFill>
                  <a:schemeClr val="bg1"/>
                </a:solidFill>
                <a:latin typeface="Aptos"/>
                <a:cs typeface="Times New Roman"/>
              </a:rPr>
              <a:t>Strengthen relationships with Community Colleges to increase the transfer pipeline</a:t>
            </a:r>
          </a:p>
          <a:p>
            <a:pPr>
              <a:spcAft>
                <a:spcPts val="1000"/>
              </a:spcAft>
              <a:buFont typeface="Wingdings" panose="05000000000000000000" pitchFamily="2" charset="2"/>
              <a:buChar char="v"/>
            </a:pPr>
            <a:r>
              <a:rPr lang="en-US" sz="2000">
                <a:solidFill>
                  <a:schemeClr val="bg1"/>
                </a:solidFill>
                <a:latin typeface="Aptos"/>
                <a:cs typeface="Times New Roman"/>
              </a:rPr>
              <a:t>Enhance leadership program offerings for all students</a:t>
            </a:r>
          </a:p>
          <a:p>
            <a:pPr>
              <a:spcAft>
                <a:spcPts val="1000"/>
              </a:spcAft>
              <a:buFont typeface="Wingdings" panose="05000000000000000000" pitchFamily="2" charset="2"/>
              <a:buChar char="v"/>
            </a:pPr>
            <a:r>
              <a:rPr lang="en-US" sz="2000">
                <a:solidFill>
                  <a:schemeClr val="bg1"/>
                </a:solidFill>
                <a:latin typeface="Aptos"/>
                <a:cs typeface="Times New Roman"/>
              </a:rPr>
              <a:t>Enrich social programming offerings including late-night and weekend events and additional engagement opportunities as well as programming to better support commuters and first-generation students</a:t>
            </a:r>
          </a:p>
          <a:p>
            <a:pPr>
              <a:spcAft>
                <a:spcPts val="1000"/>
              </a:spcAft>
              <a:buFont typeface="Wingdings" panose="05000000000000000000" pitchFamily="2" charset="2"/>
              <a:buChar char="v"/>
            </a:pPr>
            <a:r>
              <a:rPr lang="en-US" sz="2000">
                <a:solidFill>
                  <a:schemeClr val="bg1"/>
                </a:solidFill>
                <a:latin typeface="Aptos"/>
                <a:cs typeface="Times New Roman"/>
              </a:rPr>
              <a:t>Reestablish MCLA’s Racial Equity Summit</a:t>
            </a:r>
          </a:p>
        </p:txBody>
      </p:sp>
      <p:pic>
        <p:nvPicPr>
          <p:cNvPr id="8" name="Picture 7">
            <a:extLst>
              <a:ext uri="{FF2B5EF4-FFF2-40B4-BE49-F238E27FC236}">
                <a16:creationId xmlns:a16="http://schemas.microsoft.com/office/drawing/2014/main" id="{F348DDD1-44E4-38CE-3956-D290D305FB92}"/>
              </a:ext>
            </a:extLst>
          </p:cNvPr>
          <p:cNvPicPr>
            <a:picLocks noChangeAspect="1"/>
          </p:cNvPicPr>
          <p:nvPr/>
        </p:nvPicPr>
        <p:blipFill>
          <a:blip r:embed="rId3">
            <a:extLst>
              <a:ext uri="{28A0092B-C50C-407E-A947-70E740481C1C}">
                <a14:useLocalDpi xmlns:a14="http://schemas.microsoft.com/office/drawing/2010/main" val="0"/>
              </a:ext>
            </a:extLst>
          </a:blip>
          <a:srcRect l="10644" r="10644"/>
          <a:stretch/>
        </p:blipFill>
        <p:spPr>
          <a:xfrm>
            <a:off x="9432595" y="4495357"/>
            <a:ext cx="2766126" cy="2362643"/>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a:extLst>
              <a:ext uri="{FF2B5EF4-FFF2-40B4-BE49-F238E27FC236}">
                <a16:creationId xmlns:a16="http://schemas.microsoft.com/office/drawing/2014/main" id="{E9C4493C-D217-9859-E04A-E1F70C3FF859}"/>
              </a:ext>
            </a:extLst>
          </p:cNvPr>
          <p:cNvPicPr>
            <a:picLocks noChangeAspect="1"/>
          </p:cNvPicPr>
          <p:nvPr/>
        </p:nvPicPr>
        <p:blipFill>
          <a:blip r:embed="rId4">
            <a:extLst>
              <a:ext uri="{28A0092B-C50C-407E-A947-70E740481C1C}">
                <a14:useLocalDpi xmlns:a14="http://schemas.microsoft.com/office/drawing/2010/main" val="0"/>
              </a:ext>
            </a:extLst>
          </a:blip>
          <a:srcRect t="16501" b="16501"/>
          <a:stretch/>
        </p:blipFill>
        <p:spPr>
          <a:xfrm>
            <a:off x="8008308" y="2510621"/>
            <a:ext cx="2752236" cy="27603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Content Placeholder 5">
            <a:extLst>
              <a:ext uri="{FF2B5EF4-FFF2-40B4-BE49-F238E27FC236}">
                <a16:creationId xmlns:a16="http://schemas.microsoft.com/office/drawing/2014/main" id="{79B1DC2E-846A-19C9-1418-6216417BAEEE}"/>
              </a:ext>
            </a:extLst>
          </p:cNvPr>
          <p:cNvPicPr>
            <a:picLocks noChangeAspect="1"/>
          </p:cNvPicPr>
          <p:nvPr/>
        </p:nvPicPr>
        <p:blipFill>
          <a:blip r:embed="rId5">
            <a:extLst>
              <a:ext uri="{28A0092B-C50C-407E-A947-70E740481C1C}">
                <a14:useLocalDpi xmlns:a14="http://schemas.microsoft.com/office/drawing/2010/main" val="0"/>
              </a:ext>
            </a:extLst>
          </a:blip>
          <a:srcRect l="6797" r="6797"/>
          <a:stretch/>
        </p:blipFill>
        <p:spPr>
          <a:xfrm>
            <a:off x="8513686" y="-5"/>
            <a:ext cx="3665539" cy="2845330"/>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853896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DCFF0FD8-B65E-0C6F-29B0-EECA96F6E7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C7D38D-FD1E-8B64-5DE1-FC59C9D2BCD0}"/>
              </a:ext>
            </a:extLst>
          </p:cNvPr>
          <p:cNvSpPr>
            <a:spLocks noGrp="1"/>
          </p:cNvSpPr>
          <p:nvPr>
            <p:ph type="title"/>
          </p:nvPr>
        </p:nvSpPr>
        <p:spPr>
          <a:xfrm>
            <a:off x="642258" y="679450"/>
            <a:ext cx="11190077" cy="6351361"/>
          </a:xfrm>
        </p:spPr>
        <p:txBody>
          <a:bodyPr/>
          <a:lstStyle/>
          <a:p>
            <a:r>
              <a:rPr lang="en-US" b="1">
                <a:solidFill>
                  <a:schemeClr val="bg1"/>
                </a:solidFill>
                <a:latin typeface="Aptos"/>
                <a:cs typeface="Times New Roman" panose="02020603050405020304" pitchFamily="18" charset="0"/>
              </a:rPr>
              <a:t>Mission Statement &amp; Learning Outcomes</a:t>
            </a:r>
            <a:br>
              <a:rPr lang="en-US" b="1">
                <a:latin typeface="Times New Roman" panose="02020603050405020304" pitchFamily="18" charset="0"/>
                <a:cs typeface="Times New Roman" panose="02020603050405020304" pitchFamily="18" charset="0"/>
              </a:rPr>
            </a:br>
            <a:br>
              <a:rPr lang="en-US" b="1">
                <a:latin typeface="Times New Roman" panose="02020603050405020304" pitchFamily="18" charset="0"/>
                <a:cs typeface="Times New Roman" panose="02020603050405020304" pitchFamily="18" charset="0"/>
              </a:rPr>
            </a:br>
            <a:br>
              <a:rPr lang="en-US" b="1">
                <a:latin typeface="Times New Roman" panose="02020603050405020304" pitchFamily="18" charset="0"/>
                <a:cs typeface="Times New Roman" panose="02020603050405020304" pitchFamily="18" charset="0"/>
              </a:rPr>
            </a:br>
            <a:endParaRPr lang="en-US" b="1">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78BAEFD-A92C-6B2B-F1CB-AB64B20E5407}"/>
              </a:ext>
            </a:extLst>
          </p:cNvPr>
          <p:cNvSpPr txBox="1"/>
          <p:nvPr/>
        </p:nvSpPr>
        <p:spPr>
          <a:xfrm>
            <a:off x="4406537" y="61784"/>
            <a:ext cx="3378925" cy="523220"/>
          </a:xfrm>
          <a:prstGeom prst="rect">
            <a:avLst/>
          </a:prstGeom>
          <a:noFill/>
        </p:spPr>
        <p:txBody>
          <a:bodyPr wrap="square" lIns="91440" tIns="45720" rIns="91440" bIns="45720" rtlCol="0" anchor="t">
            <a:spAutoFit/>
          </a:bodyPr>
          <a:lstStyle/>
          <a:p>
            <a:endParaRPr lang="en-US" sz="1400">
              <a:solidFill>
                <a:schemeClr val="bg1"/>
              </a:solidFill>
              <a:latin typeface="Aptos"/>
              <a:cs typeface="Times New Roman"/>
            </a:endParaRPr>
          </a:p>
          <a:p>
            <a:endParaRPr lang="en-US" sz="1400">
              <a:solidFill>
                <a:schemeClr val="bg1"/>
              </a:solidFill>
              <a:latin typeface="Aptos"/>
              <a:cs typeface="Times New Roman"/>
            </a:endParaRPr>
          </a:p>
        </p:txBody>
      </p:sp>
      <p:sp>
        <p:nvSpPr>
          <p:cNvPr id="3" name="TextBox 2">
            <a:extLst>
              <a:ext uri="{FF2B5EF4-FFF2-40B4-BE49-F238E27FC236}">
                <a16:creationId xmlns:a16="http://schemas.microsoft.com/office/drawing/2014/main" id="{5537F563-9FAE-3B1F-2C77-B9F848C056E4}"/>
              </a:ext>
            </a:extLst>
          </p:cNvPr>
          <p:cNvSpPr txBox="1"/>
          <p:nvPr/>
        </p:nvSpPr>
        <p:spPr>
          <a:xfrm>
            <a:off x="5248656" y="585004"/>
            <a:ext cx="6729984" cy="467885"/>
          </a:xfrm>
          <a:prstGeom prst="rect">
            <a:avLst/>
          </a:prstGeom>
          <a:noFill/>
        </p:spPr>
        <p:txBody>
          <a:bodyPr wrap="square" lIns="91440" tIns="45720" rIns="91440" bIns="45720" rtlCol="0" anchor="t">
            <a:spAutoFit/>
          </a:bodyPr>
          <a:lstStyle/>
          <a:p>
            <a:pPr>
              <a:lnSpc>
                <a:spcPct val="150000"/>
              </a:lnSpc>
            </a:pPr>
            <a:endParaRPr lang="en-US">
              <a:solidFill>
                <a:schemeClr val="bg1"/>
              </a:solidFill>
              <a:latin typeface="Aptos"/>
              <a:cs typeface="Times New Roman"/>
            </a:endParaRPr>
          </a:p>
        </p:txBody>
      </p:sp>
    </p:spTree>
    <p:extLst>
      <p:ext uri="{BB962C8B-B14F-4D97-AF65-F5344CB8AC3E}">
        <p14:creationId xmlns:p14="http://schemas.microsoft.com/office/powerpoint/2010/main" val="3211078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38929A78-AF55-A52F-C8DF-23973600A6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7ABB99-30EC-79BC-6958-C4AEB4556823}"/>
              </a:ext>
            </a:extLst>
          </p:cNvPr>
          <p:cNvSpPr>
            <a:spLocks noGrp="1"/>
          </p:cNvSpPr>
          <p:nvPr>
            <p:ph type="title"/>
          </p:nvPr>
        </p:nvSpPr>
        <p:spPr>
          <a:xfrm>
            <a:off x="642259" y="679450"/>
            <a:ext cx="4430486" cy="6351361"/>
          </a:xfrm>
        </p:spPr>
        <p:txBody>
          <a:bodyPr/>
          <a:lstStyle/>
          <a:p>
            <a:r>
              <a:rPr lang="en-US" b="1">
                <a:solidFill>
                  <a:schemeClr val="bg1"/>
                </a:solidFill>
                <a:latin typeface="Aptos"/>
                <a:cs typeface="Times New Roman" panose="02020603050405020304" pitchFamily="18" charset="0"/>
              </a:rPr>
              <a:t>Mission Statement Working Group</a:t>
            </a:r>
            <a:br>
              <a:rPr lang="en-US" b="1">
                <a:latin typeface="Times New Roman" panose="02020603050405020304" pitchFamily="18" charset="0"/>
                <a:cs typeface="Times New Roman" panose="02020603050405020304" pitchFamily="18" charset="0"/>
              </a:rPr>
            </a:br>
            <a:br>
              <a:rPr lang="en-US" b="1">
                <a:latin typeface="Times New Roman" panose="02020603050405020304" pitchFamily="18" charset="0"/>
                <a:cs typeface="Times New Roman" panose="02020603050405020304" pitchFamily="18" charset="0"/>
              </a:rPr>
            </a:br>
            <a:br>
              <a:rPr lang="en-US" b="1">
                <a:latin typeface="Times New Roman" panose="02020603050405020304" pitchFamily="18" charset="0"/>
                <a:cs typeface="Times New Roman" panose="02020603050405020304" pitchFamily="18" charset="0"/>
              </a:rPr>
            </a:br>
            <a:endParaRPr lang="en-US" b="1">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F6D7DD2-3146-DF83-B9FF-D5E855906CC2}"/>
              </a:ext>
            </a:extLst>
          </p:cNvPr>
          <p:cNvSpPr txBox="1"/>
          <p:nvPr/>
        </p:nvSpPr>
        <p:spPr>
          <a:xfrm>
            <a:off x="4406537" y="61784"/>
            <a:ext cx="3378925" cy="523220"/>
          </a:xfrm>
          <a:prstGeom prst="rect">
            <a:avLst/>
          </a:prstGeom>
          <a:noFill/>
        </p:spPr>
        <p:txBody>
          <a:bodyPr wrap="square" lIns="91440" tIns="45720" rIns="91440" bIns="45720" rtlCol="0" anchor="t">
            <a:spAutoFit/>
          </a:bodyPr>
          <a:lstStyle/>
          <a:p>
            <a:endParaRPr lang="en-US" sz="1400">
              <a:solidFill>
                <a:schemeClr val="bg1"/>
              </a:solidFill>
              <a:latin typeface="Aptos"/>
              <a:cs typeface="Times New Roman"/>
            </a:endParaRPr>
          </a:p>
          <a:p>
            <a:endParaRPr lang="en-US" sz="1400">
              <a:solidFill>
                <a:schemeClr val="bg1"/>
              </a:solidFill>
              <a:latin typeface="Aptos"/>
              <a:cs typeface="Times New Roman"/>
            </a:endParaRPr>
          </a:p>
        </p:txBody>
      </p:sp>
      <p:sp>
        <p:nvSpPr>
          <p:cNvPr id="3" name="TextBox 2">
            <a:extLst>
              <a:ext uri="{FF2B5EF4-FFF2-40B4-BE49-F238E27FC236}">
                <a16:creationId xmlns:a16="http://schemas.microsoft.com/office/drawing/2014/main" id="{816B5B57-768A-6C7D-10E4-874792FD5A17}"/>
              </a:ext>
            </a:extLst>
          </p:cNvPr>
          <p:cNvSpPr txBox="1"/>
          <p:nvPr/>
        </p:nvSpPr>
        <p:spPr>
          <a:xfrm>
            <a:off x="5248656" y="585004"/>
            <a:ext cx="6729984" cy="467885"/>
          </a:xfrm>
          <a:prstGeom prst="rect">
            <a:avLst/>
          </a:prstGeom>
          <a:noFill/>
        </p:spPr>
        <p:txBody>
          <a:bodyPr wrap="square" lIns="91440" tIns="45720" rIns="91440" bIns="45720" rtlCol="0" anchor="t">
            <a:spAutoFit/>
          </a:bodyPr>
          <a:lstStyle/>
          <a:p>
            <a:pPr>
              <a:lnSpc>
                <a:spcPct val="150000"/>
              </a:lnSpc>
            </a:pPr>
            <a:endParaRPr lang="en-US">
              <a:solidFill>
                <a:schemeClr val="bg1"/>
              </a:solidFill>
              <a:latin typeface="Aptos"/>
              <a:cs typeface="Times New Roman"/>
            </a:endParaRPr>
          </a:p>
        </p:txBody>
      </p:sp>
      <p:sp>
        <p:nvSpPr>
          <p:cNvPr id="4" name="TextBox 3">
            <a:extLst>
              <a:ext uri="{FF2B5EF4-FFF2-40B4-BE49-F238E27FC236}">
                <a16:creationId xmlns:a16="http://schemas.microsoft.com/office/drawing/2014/main" id="{6CD69B79-8CD9-F47C-ECBA-7377D4D7F6C9}"/>
              </a:ext>
            </a:extLst>
          </p:cNvPr>
          <p:cNvSpPr txBox="1"/>
          <p:nvPr/>
        </p:nvSpPr>
        <p:spPr>
          <a:xfrm>
            <a:off x="8610600" y="1043248"/>
            <a:ext cx="2735284" cy="4801314"/>
          </a:xfrm>
          <a:prstGeom prst="rect">
            <a:avLst/>
          </a:prstGeom>
          <a:noFill/>
        </p:spPr>
        <p:txBody>
          <a:bodyPr wrap="square" lIns="91440" tIns="45720" rIns="91440" bIns="45720" rtlCol="0" anchor="t">
            <a:spAutoFit/>
          </a:bodyPr>
          <a:lstStyle/>
          <a:p>
            <a:r>
              <a:rPr lang="en-US">
                <a:solidFill>
                  <a:schemeClr val="bg1"/>
                </a:solidFill>
              </a:rPr>
              <a:t>Carolyn Dehner</a:t>
            </a:r>
          </a:p>
          <a:p>
            <a:r>
              <a:rPr lang="en-US">
                <a:solidFill>
                  <a:schemeClr val="bg1"/>
                </a:solidFill>
              </a:rPr>
              <a:t>Justina Trova</a:t>
            </a:r>
            <a:endParaRPr lang="en-US">
              <a:solidFill>
                <a:srgbClr val="000000"/>
              </a:solidFill>
            </a:endParaRPr>
          </a:p>
          <a:p>
            <a:r>
              <a:rPr lang="en-US">
                <a:solidFill>
                  <a:schemeClr val="bg1"/>
                </a:solidFill>
              </a:rPr>
              <a:t>Logan Keyes</a:t>
            </a:r>
            <a:endParaRPr lang="en-US"/>
          </a:p>
          <a:p>
            <a:endParaRPr lang="en-US">
              <a:solidFill>
                <a:schemeClr val="bg1"/>
              </a:solidFill>
            </a:endParaRPr>
          </a:p>
          <a:p>
            <a:r>
              <a:rPr lang="en-US">
                <a:solidFill>
                  <a:schemeClr val="bg1"/>
                </a:solidFill>
              </a:rPr>
              <a:t>Ruby Vega</a:t>
            </a:r>
          </a:p>
          <a:p>
            <a:r>
              <a:rPr lang="en-US">
                <a:solidFill>
                  <a:schemeClr val="bg1"/>
                </a:solidFill>
              </a:rPr>
              <a:t>Pete Hoyt</a:t>
            </a:r>
          </a:p>
          <a:p>
            <a:r>
              <a:rPr lang="en-US">
                <a:solidFill>
                  <a:schemeClr val="bg1"/>
                </a:solidFill>
              </a:rPr>
              <a:t>Laura </a:t>
            </a:r>
            <a:r>
              <a:rPr lang="en-US" err="1">
                <a:solidFill>
                  <a:schemeClr val="bg1"/>
                </a:solidFill>
              </a:rPr>
              <a:t>Standley</a:t>
            </a:r>
            <a:endParaRPr lang="en-US">
              <a:solidFill>
                <a:schemeClr val="bg1"/>
              </a:solidFill>
            </a:endParaRPr>
          </a:p>
          <a:p>
            <a:r>
              <a:rPr lang="en-US">
                <a:solidFill>
                  <a:schemeClr val="bg1"/>
                </a:solidFill>
              </a:rPr>
              <a:t>Jeremy Winchester</a:t>
            </a:r>
          </a:p>
          <a:p>
            <a:r>
              <a:rPr lang="en-US">
                <a:solidFill>
                  <a:schemeClr val="bg1"/>
                </a:solidFill>
              </a:rPr>
              <a:t>Tom Byrne</a:t>
            </a:r>
          </a:p>
          <a:p>
            <a:endParaRPr lang="en-US">
              <a:solidFill>
                <a:schemeClr val="bg1"/>
              </a:solidFill>
            </a:endParaRPr>
          </a:p>
          <a:p>
            <a:r>
              <a:rPr lang="en-US">
                <a:solidFill>
                  <a:schemeClr val="bg1"/>
                </a:solidFill>
              </a:rPr>
              <a:t>Masyn </a:t>
            </a:r>
            <a:r>
              <a:rPr lang="en-US" err="1">
                <a:solidFill>
                  <a:schemeClr val="bg1"/>
                </a:solidFill>
              </a:rPr>
              <a:t>Lavariere</a:t>
            </a:r>
            <a:endParaRPr lang="en-US">
              <a:solidFill>
                <a:schemeClr val="bg1"/>
              </a:solidFill>
            </a:endParaRPr>
          </a:p>
          <a:p>
            <a:r>
              <a:rPr lang="en-US">
                <a:solidFill>
                  <a:schemeClr val="bg1"/>
                </a:solidFill>
              </a:rPr>
              <a:t>Allie Bayer</a:t>
            </a:r>
          </a:p>
          <a:p>
            <a:endParaRPr lang="en-US">
              <a:solidFill>
                <a:schemeClr val="bg1"/>
              </a:solidFill>
            </a:endParaRPr>
          </a:p>
          <a:p>
            <a:r>
              <a:rPr lang="en-US">
                <a:solidFill>
                  <a:schemeClr val="bg1"/>
                </a:solidFill>
              </a:rPr>
              <a:t>Bristol </a:t>
            </a:r>
            <a:r>
              <a:rPr lang="en-US" err="1">
                <a:solidFill>
                  <a:schemeClr val="bg1"/>
                </a:solidFill>
              </a:rPr>
              <a:t>Sternfield</a:t>
            </a:r>
            <a:r>
              <a:rPr lang="en-US">
                <a:solidFill>
                  <a:schemeClr val="bg1"/>
                </a:solidFill>
              </a:rPr>
              <a:t> '21</a:t>
            </a:r>
          </a:p>
          <a:p>
            <a:r>
              <a:rPr lang="en-US">
                <a:solidFill>
                  <a:schemeClr val="bg1"/>
                </a:solidFill>
              </a:rPr>
              <a:t>Colby </a:t>
            </a:r>
            <a:r>
              <a:rPr lang="en-US" err="1">
                <a:solidFill>
                  <a:schemeClr val="bg1"/>
                </a:solidFill>
              </a:rPr>
              <a:t>Harvish</a:t>
            </a:r>
            <a:r>
              <a:rPr lang="en-US">
                <a:solidFill>
                  <a:schemeClr val="bg1"/>
                </a:solidFill>
              </a:rPr>
              <a:t> '16</a:t>
            </a:r>
          </a:p>
          <a:p>
            <a:endParaRPr lang="en-US">
              <a:solidFill>
                <a:schemeClr val="bg1"/>
              </a:solidFill>
            </a:endParaRPr>
          </a:p>
          <a:p>
            <a:r>
              <a:rPr lang="en-US">
                <a:solidFill>
                  <a:schemeClr val="bg1"/>
                </a:solidFill>
              </a:rPr>
              <a:t>Tim Callahan</a:t>
            </a:r>
          </a:p>
        </p:txBody>
      </p:sp>
      <p:sp>
        <p:nvSpPr>
          <p:cNvPr id="6" name="TextBox 5">
            <a:extLst>
              <a:ext uri="{FF2B5EF4-FFF2-40B4-BE49-F238E27FC236}">
                <a16:creationId xmlns:a16="http://schemas.microsoft.com/office/drawing/2014/main" id="{A9439EE2-C39B-9454-15E8-BD40240EA30E}"/>
              </a:ext>
            </a:extLst>
          </p:cNvPr>
          <p:cNvSpPr txBox="1"/>
          <p:nvPr/>
        </p:nvSpPr>
        <p:spPr>
          <a:xfrm>
            <a:off x="6328349" y="1052889"/>
            <a:ext cx="14254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CD00"/>
                </a:solidFill>
              </a:rPr>
              <a:t>Staff</a:t>
            </a:r>
          </a:p>
        </p:txBody>
      </p:sp>
      <p:sp>
        <p:nvSpPr>
          <p:cNvPr id="7" name="TextBox 6">
            <a:extLst>
              <a:ext uri="{FF2B5EF4-FFF2-40B4-BE49-F238E27FC236}">
                <a16:creationId xmlns:a16="http://schemas.microsoft.com/office/drawing/2014/main" id="{30CA1A56-7E4B-93E7-7C6A-05E698C5FEB0}"/>
              </a:ext>
            </a:extLst>
          </p:cNvPr>
          <p:cNvSpPr txBox="1"/>
          <p:nvPr/>
        </p:nvSpPr>
        <p:spPr>
          <a:xfrm>
            <a:off x="6328348" y="2104338"/>
            <a:ext cx="14254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CD00"/>
                </a:solidFill>
              </a:rPr>
              <a:t>Faculty</a:t>
            </a:r>
          </a:p>
        </p:txBody>
      </p:sp>
      <p:sp>
        <p:nvSpPr>
          <p:cNvPr id="8" name="TextBox 7">
            <a:extLst>
              <a:ext uri="{FF2B5EF4-FFF2-40B4-BE49-F238E27FC236}">
                <a16:creationId xmlns:a16="http://schemas.microsoft.com/office/drawing/2014/main" id="{3AAD9D5D-2A3E-F646-3DE0-F3EE8F431628}"/>
              </a:ext>
            </a:extLst>
          </p:cNvPr>
          <p:cNvSpPr txBox="1"/>
          <p:nvPr/>
        </p:nvSpPr>
        <p:spPr>
          <a:xfrm>
            <a:off x="6328347" y="3698977"/>
            <a:ext cx="14254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CD00"/>
                </a:solidFill>
              </a:rPr>
              <a:t>Students</a:t>
            </a:r>
          </a:p>
        </p:txBody>
      </p:sp>
      <p:sp>
        <p:nvSpPr>
          <p:cNvPr id="9" name="TextBox 8">
            <a:extLst>
              <a:ext uri="{FF2B5EF4-FFF2-40B4-BE49-F238E27FC236}">
                <a16:creationId xmlns:a16="http://schemas.microsoft.com/office/drawing/2014/main" id="{822CFCDB-97F7-7463-A75D-2C6E78F65DAD}"/>
              </a:ext>
            </a:extLst>
          </p:cNvPr>
          <p:cNvSpPr txBox="1"/>
          <p:nvPr/>
        </p:nvSpPr>
        <p:spPr>
          <a:xfrm>
            <a:off x="6328346" y="4519593"/>
            <a:ext cx="14254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rgbClr val="FFCD00"/>
                </a:solidFill>
              </a:rPr>
              <a:t>Alumni</a:t>
            </a:r>
          </a:p>
        </p:txBody>
      </p:sp>
      <p:sp>
        <p:nvSpPr>
          <p:cNvPr id="10" name="TextBox 9">
            <a:extLst>
              <a:ext uri="{FF2B5EF4-FFF2-40B4-BE49-F238E27FC236}">
                <a16:creationId xmlns:a16="http://schemas.microsoft.com/office/drawing/2014/main" id="{160A8E8D-D8EC-342E-38F0-E99F02658EF2}"/>
              </a:ext>
            </a:extLst>
          </p:cNvPr>
          <p:cNvSpPr txBox="1"/>
          <p:nvPr/>
        </p:nvSpPr>
        <p:spPr>
          <a:xfrm>
            <a:off x="6339237" y="5374045"/>
            <a:ext cx="28732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CD00"/>
                </a:solidFill>
              </a:rPr>
              <a:t>Community member</a:t>
            </a:r>
          </a:p>
        </p:txBody>
      </p:sp>
    </p:spTree>
    <p:extLst>
      <p:ext uri="{BB962C8B-B14F-4D97-AF65-F5344CB8AC3E}">
        <p14:creationId xmlns:p14="http://schemas.microsoft.com/office/powerpoint/2010/main" val="3878933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2C1F37F5-9202-1149-45F0-3CA79BDB02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EA8F0B-BBF1-3E30-85DF-4C86B36E0382}"/>
              </a:ext>
            </a:extLst>
          </p:cNvPr>
          <p:cNvSpPr>
            <a:spLocks noGrp="1"/>
          </p:cNvSpPr>
          <p:nvPr>
            <p:ph idx="1"/>
          </p:nvPr>
        </p:nvSpPr>
        <p:spPr>
          <a:xfrm>
            <a:off x="718457" y="1390196"/>
            <a:ext cx="10515600" cy="4984185"/>
          </a:xfrm>
        </p:spPr>
        <p:txBody>
          <a:bodyPr vert="horz" lIns="91440" tIns="45720" rIns="91440" bIns="45720" rtlCol="0" anchor="t">
            <a:normAutofit/>
          </a:bodyPr>
          <a:lstStyle/>
          <a:p>
            <a:pPr>
              <a:buNone/>
            </a:pPr>
            <a:r>
              <a:rPr lang="en-US" sz="2400" b="1">
                <a:solidFill>
                  <a:schemeClr val="bg1"/>
                </a:solidFill>
                <a:latin typeface="Aptos"/>
                <a:ea typeface="+mn-lt"/>
                <a:cs typeface="Times New Roman"/>
              </a:rPr>
              <a:t>Current mission statement:</a:t>
            </a:r>
            <a:endParaRPr lang="en-US" sz="2400">
              <a:solidFill>
                <a:schemeClr val="bg1"/>
              </a:solidFill>
              <a:latin typeface="Aptos"/>
              <a:cs typeface="Times New Roman"/>
            </a:endParaRPr>
          </a:p>
          <a:p>
            <a:pPr>
              <a:buNone/>
            </a:pPr>
            <a:r>
              <a:rPr lang="en-US" sz="2400">
                <a:solidFill>
                  <a:schemeClr val="bg1"/>
                </a:solidFill>
                <a:latin typeface="Aptos"/>
                <a:ea typeface="+mn-lt"/>
                <a:cs typeface="Times New Roman"/>
              </a:rPr>
              <a:t>   Massachusetts College of Liberal Arts (MCLA) is the Commonwealth's public liberal arts college and a campus of the Massachusetts state university system. MCLA promotes excellence in learning and teaching, innovative scholarship, intellectual creativity, public service, applied knowledge, and active and responsible citizenship. MCLA prepares its graduates to be practical problem solvers and engaged, resilient global citizens.</a:t>
            </a:r>
            <a:endParaRPr lang="en-US" sz="2400">
              <a:solidFill>
                <a:schemeClr val="bg1"/>
              </a:solidFill>
              <a:latin typeface="Aptos"/>
              <a:cs typeface="Times New Roman"/>
            </a:endParaRPr>
          </a:p>
          <a:p>
            <a:pPr>
              <a:buNone/>
            </a:pPr>
            <a:endParaRPr lang="en-US" sz="1800">
              <a:solidFill>
                <a:schemeClr val="bg1"/>
              </a:solidFill>
              <a:latin typeface="Aptos"/>
              <a:cs typeface="Times New Roman"/>
            </a:endParaRPr>
          </a:p>
          <a:p>
            <a:pPr>
              <a:buNone/>
            </a:pPr>
            <a:r>
              <a:rPr lang="en-US" sz="2400" b="1">
                <a:solidFill>
                  <a:schemeClr val="bg1"/>
                </a:solidFill>
                <a:latin typeface="Aptos"/>
                <a:ea typeface="+mn-lt"/>
                <a:cs typeface="Times New Roman"/>
              </a:rPr>
              <a:t>Revised mission statement:</a:t>
            </a:r>
            <a:endParaRPr lang="en-US" sz="2400">
              <a:solidFill>
                <a:schemeClr val="bg1"/>
              </a:solidFill>
              <a:latin typeface="Aptos"/>
              <a:cs typeface="Times New Roman"/>
            </a:endParaRPr>
          </a:p>
          <a:p>
            <a:pPr>
              <a:buNone/>
            </a:pPr>
            <a:r>
              <a:rPr lang="en-US" sz="2400" b="1">
                <a:solidFill>
                  <a:schemeClr val="bg1"/>
                </a:solidFill>
                <a:latin typeface="Aptos"/>
                <a:ea typeface="Calibri"/>
                <a:cs typeface="Times New Roman"/>
              </a:rPr>
              <a:t>	</a:t>
            </a:r>
            <a:r>
              <a:rPr lang="en-US" sz="2400" b="1">
                <a:solidFill>
                  <a:srgbClr val="FFC000"/>
                </a:solidFill>
                <a:latin typeface="Aptos"/>
                <a:ea typeface="Calibri"/>
                <a:cs typeface="Times New Roman"/>
              </a:rPr>
              <a:t>MCLA offers a student-centered and accessible public liberal arts education within an inclusive community. </a:t>
            </a:r>
            <a:r>
              <a:rPr lang="en-US" sz="2400" b="1">
                <a:solidFill>
                  <a:srgbClr val="FFC000"/>
                </a:solidFill>
                <a:latin typeface="Aptos"/>
                <a:ea typeface="+mn-lt"/>
                <a:cs typeface="Times New Roman"/>
              </a:rPr>
              <a:t>With a focus on close mentorship, interdisciplinary studies, and experiential learning, MCLA prepares graduates to successfully adapt and thrive in a changing world.</a:t>
            </a:r>
            <a:endParaRPr lang="en-US" sz="2400">
              <a:solidFill>
                <a:srgbClr val="FFC000"/>
              </a:solidFill>
              <a:latin typeface="Aptos"/>
              <a:cs typeface="Times New Roman"/>
            </a:endParaRPr>
          </a:p>
          <a:p>
            <a:pPr>
              <a:buNone/>
            </a:pPr>
            <a:endParaRPr lang="en-US" sz="1800">
              <a:solidFill>
                <a:schemeClr val="bg1"/>
              </a:solidFill>
              <a:latin typeface="Times New Roman"/>
              <a:cs typeface="Times New Roman"/>
            </a:endParaRPr>
          </a:p>
          <a:p>
            <a:pPr marL="0" indent="0">
              <a:buNone/>
            </a:pPr>
            <a:endParaRPr lang="en-US">
              <a:solidFill>
                <a:schemeClr val="bg1"/>
              </a:solidFill>
            </a:endParaRPr>
          </a:p>
        </p:txBody>
      </p:sp>
      <p:sp>
        <p:nvSpPr>
          <p:cNvPr id="2" name="TextBox 1">
            <a:extLst>
              <a:ext uri="{FF2B5EF4-FFF2-40B4-BE49-F238E27FC236}">
                <a16:creationId xmlns:a16="http://schemas.microsoft.com/office/drawing/2014/main" id="{5F8D36D8-5A46-3475-ECD3-F040638DB6FB}"/>
              </a:ext>
            </a:extLst>
          </p:cNvPr>
          <p:cNvSpPr txBox="1"/>
          <p:nvPr/>
        </p:nvSpPr>
        <p:spPr>
          <a:xfrm>
            <a:off x="722376" y="448057"/>
            <a:ext cx="6236208" cy="701731"/>
          </a:xfrm>
          <a:prstGeom prst="rect">
            <a:avLst/>
          </a:prstGeom>
          <a:noFill/>
        </p:spPr>
        <p:txBody>
          <a:bodyPr wrap="square" lIns="91440" tIns="45720" rIns="91440" bIns="45720" rtlCol="0" anchor="t">
            <a:spAutoFit/>
          </a:bodyPr>
          <a:lstStyle/>
          <a:p>
            <a:pPr>
              <a:lnSpc>
                <a:spcPct val="90000"/>
              </a:lnSpc>
              <a:spcBef>
                <a:spcPct val="0"/>
              </a:spcBef>
            </a:pPr>
            <a:r>
              <a:rPr lang="en-US" sz="4400">
                <a:solidFill>
                  <a:schemeClr val="bg1"/>
                </a:solidFill>
                <a:latin typeface="Aptos"/>
                <a:ea typeface="+mj-ea"/>
                <a:cs typeface="Times New Roman" panose="02020603050405020304" pitchFamily="18" charset="0"/>
              </a:rPr>
              <a:t>Mission Statement </a:t>
            </a:r>
          </a:p>
        </p:txBody>
      </p:sp>
    </p:spTree>
    <p:extLst>
      <p:ext uri="{BB962C8B-B14F-4D97-AF65-F5344CB8AC3E}">
        <p14:creationId xmlns:p14="http://schemas.microsoft.com/office/powerpoint/2010/main" val="13034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52A1-DF00-3E32-6780-714565FB13FE}"/>
              </a:ext>
            </a:extLst>
          </p:cNvPr>
          <p:cNvSpPr>
            <a:spLocks noGrp="1"/>
          </p:cNvSpPr>
          <p:nvPr>
            <p:ph type="title"/>
          </p:nvPr>
        </p:nvSpPr>
        <p:spPr>
          <a:xfrm>
            <a:off x="838200" y="254690"/>
            <a:ext cx="4430486" cy="6351361"/>
          </a:xfrm>
        </p:spPr>
        <p:txBody>
          <a:bodyPr/>
          <a:lstStyle/>
          <a:p>
            <a:r>
              <a:rPr lang="en-US" b="1">
                <a:solidFill>
                  <a:schemeClr val="bg1"/>
                </a:solidFill>
                <a:latin typeface="Aptos"/>
                <a:cs typeface="Times New Roman" panose="02020603050405020304" pitchFamily="18" charset="0"/>
              </a:rPr>
              <a:t>Overview</a:t>
            </a:r>
            <a:br>
              <a:rPr lang="en-US" b="1">
                <a:latin typeface="Aptos"/>
                <a:cs typeface="Times New Roman" panose="02020603050405020304" pitchFamily="18" charset="0"/>
              </a:rPr>
            </a:br>
            <a:br>
              <a:rPr lang="en-US" b="1">
                <a:latin typeface="Aptos"/>
                <a:cs typeface="Times New Roman" panose="02020603050405020304" pitchFamily="18" charset="0"/>
              </a:rPr>
            </a:br>
            <a:r>
              <a:rPr lang="en-US" sz="2400" b="1" i="1">
                <a:solidFill>
                  <a:schemeClr val="bg1"/>
                </a:solidFill>
                <a:latin typeface="Aptos"/>
                <a:cs typeface="Times New Roman" panose="02020603050405020304" pitchFamily="18" charset="0"/>
              </a:rPr>
              <a:t>Opportunities, challenges, </a:t>
            </a:r>
            <a:br>
              <a:rPr lang="en-US" sz="2400" b="1" i="1">
                <a:latin typeface="Aptos"/>
                <a:cs typeface="Times New Roman" panose="02020603050405020304" pitchFamily="18" charset="0"/>
              </a:rPr>
            </a:br>
            <a:r>
              <a:rPr lang="en-US" sz="2400" b="1" i="1">
                <a:solidFill>
                  <a:schemeClr val="bg1"/>
                </a:solidFill>
                <a:latin typeface="Aptos"/>
                <a:cs typeface="Times New Roman" panose="02020603050405020304" pitchFamily="18" charset="0"/>
              </a:rPr>
              <a:t>and achievements</a:t>
            </a:r>
            <a:br>
              <a:rPr lang="en-US" b="1">
                <a:latin typeface="Aptos"/>
                <a:cs typeface="Times New Roman" panose="02020603050405020304" pitchFamily="18" charset="0"/>
              </a:rPr>
            </a:br>
            <a:endParaRPr lang="en-US" b="1">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19D09DE-7099-34A4-21A2-804B793C6EF2}"/>
              </a:ext>
            </a:extLst>
          </p:cNvPr>
          <p:cNvSpPr txBox="1"/>
          <p:nvPr/>
        </p:nvSpPr>
        <p:spPr>
          <a:xfrm>
            <a:off x="5562065" y="1160696"/>
            <a:ext cx="6095803" cy="4524315"/>
          </a:xfrm>
          <a:prstGeom prst="rect">
            <a:avLst/>
          </a:prstGeom>
          <a:noFill/>
        </p:spPr>
        <p:txBody>
          <a:bodyPr wrap="square" lIns="91440" tIns="45720" rIns="91440" bIns="45720" rtlCol="0" anchor="t">
            <a:spAutoFit/>
          </a:bodyPr>
          <a:lstStyle/>
          <a:p>
            <a:r>
              <a:rPr lang="en-US" sz="1600">
                <a:solidFill>
                  <a:schemeClr val="bg1"/>
                </a:solidFill>
                <a:latin typeface="Aptos"/>
                <a:cs typeface="Times New Roman"/>
              </a:rPr>
              <a:t>“</a:t>
            </a:r>
            <a:r>
              <a:rPr lang="en-US" sz="2400">
                <a:solidFill>
                  <a:schemeClr val="bg1"/>
                </a:solidFill>
                <a:latin typeface="Aptos"/>
                <a:cs typeface="Times New Roman"/>
              </a:rPr>
              <a:t>Guided by our distinctive public liberal arts mission, this strategic plan reflects MCLA’s deep commitment to academic excellence, innovation, and belonging. The plan represents a call to action, urging us all to challenge assumptions, think creatively about our work, and act strategically in pursuit of our shared goal of making MCLA a stronger, more accessible and student-centered institution.”</a:t>
            </a:r>
            <a:endParaRPr lang="en-US">
              <a:solidFill>
                <a:schemeClr val="bg1"/>
              </a:solidFill>
            </a:endParaRPr>
          </a:p>
          <a:p>
            <a:endParaRPr lang="en-US" sz="2400">
              <a:solidFill>
                <a:schemeClr val="bg1"/>
              </a:solidFill>
              <a:latin typeface="Aptos"/>
              <a:cs typeface="Times New Roman"/>
            </a:endParaRPr>
          </a:p>
          <a:p>
            <a:r>
              <a:rPr lang="en-US" sz="2400">
                <a:solidFill>
                  <a:schemeClr val="bg1"/>
                </a:solidFill>
                <a:latin typeface="Aptos"/>
                <a:cs typeface="Times New Roman"/>
              </a:rPr>
              <a:t>         President James F. Birge</a:t>
            </a:r>
            <a:endParaRPr lang="en-US" sz="2400">
              <a:solidFill>
                <a:schemeClr val="bg1"/>
              </a:solidFill>
              <a:latin typeface="Aptos"/>
              <a:cs typeface="Times New Roman" panose="02020603050405020304" pitchFamily="18" charset="0"/>
            </a:endParaRPr>
          </a:p>
        </p:txBody>
      </p:sp>
    </p:spTree>
    <p:extLst>
      <p:ext uri="{BB962C8B-B14F-4D97-AF65-F5344CB8AC3E}">
        <p14:creationId xmlns:p14="http://schemas.microsoft.com/office/powerpoint/2010/main" val="1455219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2D72D96A-53A1-4A32-421D-941EF64C16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A4D942-8B97-2C08-C40F-1FA2839F518B}"/>
              </a:ext>
            </a:extLst>
          </p:cNvPr>
          <p:cNvSpPr>
            <a:spLocks noGrp="1"/>
          </p:cNvSpPr>
          <p:nvPr>
            <p:ph idx="1"/>
          </p:nvPr>
        </p:nvSpPr>
        <p:spPr>
          <a:xfrm>
            <a:off x="386355" y="648812"/>
            <a:ext cx="10988040" cy="5550408"/>
          </a:xfrm>
        </p:spPr>
        <p:txBody>
          <a:bodyPr vert="horz" lIns="91440" tIns="45720" rIns="91440" bIns="45720" rtlCol="0" anchor="t">
            <a:noAutofit/>
          </a:bodyPr>
          <a:lstStyle/>
          <a:p>
            <a:pPr>
              <a:buNone/>
            </a:pPr>
            <a:endParaRPr lang="en-US" sz="1600" b="1">
              <a:solidFill>
                <a:schemeClr val="bg1"/>
              </a:solidFill>
              <a:latin typeface="Times New Roman"/>
              <a:ea typeface="+mn-lt"/>
              <a:cs typeface="Times New Roman"/>
            </a:endParaRPr>
          </a:p>
          <a:p>
            <a:pPr marL="0" indent="0">
              <a:buNone/>
            </a:pPr>
            <a:endParaRPr lang="en-US" sz="1600">
              <a:solidFill>
                <a:schemeClr val="bg1"/>
              </a:solidFill>
            </a:endParaRPr>
          </a:p>
        </p:txBody>
      </p:sp>
      <p:sp>
        <p:nvSpPr>
          <p:cNvPr id="2" name="TextBox 1">
            <a:extLst>
              <a:ext uri="{FF2B5EF4-FFF2-40B4-BE49-F238E27FC236}">
                <a16:creationId xmlns:a16="http://schemas.microsoft.com/office/drawing/2014/main" id="{AE6FDB5C-0EFF-D698-1510-4A32951BCF24}"/>
              </a:ext>
            </a:extLst>
          </p:cNvPr>
          <p:cNvSpPr txBox="1"/>
          <p:nvPr/>
        </p:nvSpPr>
        <p:spPr>
          <a:xfrm>
            <a:off x="758952" y="146304"/>
            <a:ext cx="4727320" cy="769441"/>
          </a:xfrm>
          <a:prstGeom prst="rect">
            <a:avLst/>
          </a:prstGeom>
          <a:noFill/>
        </p:spPr>
        <p:txBody>
          <a:bodyPr wrap="none" lIns="91440" tIns="45720" rIns="91440" bIns="45720" rtlCol="0" anchor="t">
            <a:spAutoFit/>
          </a:bodyPr>
          <a:lstStyle/>
          <a:p>
            <a:r>
              <a:rPr lang="en-US" sz="4400">
                <a:solidFill>
                  <a:schemeClr val="bg1"/>
                </a:solidFill>
                <a:latin typeface="Aptos"/>
                <a:ea typeface="+mj-ea"/>
                <a:cs typeface="Times New Roman"/>
              </a:rPr>
              <a:t>Mission Statement</a:t>
            </a:r>
          </a:p>
        </p:txBody>
      </p:sp>
      <p:sp>
        <p:nvSpPr>
          <p:cNvPr id="4" name="TextBox 3">
            <a:extLst>
              <a:ext uri="{FF2B5EF4-FFF2-40B4-BE49-F238E27FC236}">
                <a16:creationId xmlns:a16="http://schemas.microsoft.com/office/drawing/2014/main" id="{3F09E888-7B82-B26A-5C67-2C5491A6AC11}"/>
              </a:ext>
            </a:extLst>
          </p:cNvPr>
          <p:cNvSpPr txBox="1"/>
          <p:nvPr/>
        </p:nvSpPr>
        <p:spPr>
          <a:xfrm>
            <a:off x="758952" y="1039092"/>
            <a:ext cx="10806359" cy="6093976"/>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v"/>
            </a:pPr>
            <a:r>
              <a:rPr lang="en-US" sz="2400">
                <a:solidFill>
                  <a:schemeClr val="bg1"/>
                </a:solidFill>
              </a:rPr>
              <a:t>Is this our why?</a:t>
            </a:r>
            <a:endParaRPr lang="en-US"/>
          </a:p>
          <a:p>
            <a:pPr marL="342900" indent="-342900">
              <a:buFont typeface="Wingdings" panose="05000000000000000000" pitchFamily="2" charset="2"/>
              <a:buChar char="v"/>
            </a:pPr>
            <a:endParaRPr lang="en-US" sz="2400">
              <a:solidFill>
                <a:schemeClr val="bg1"/>
              </a:solidFill>
            </a:endParaRPr>
          </a:p>
          <a:p>
            <a:pPr marL="342900" indent="-342900">
              <a:buFont typeface="Wingdings" panose="05000000000000000000" pitchFamily="2" charset="2"/>
              <a:buChar char="v"/>
            </a:pPr>
            <a:r>
              <a:rPr lang="en-US" sz="2400">
                <a:solidFill>
                  <a:schemeClr val="bg1"/>
                </a:solidFill>
              </a:rPr>
              <a:t>What does this say about MCLA’s ambitions as a </a:t>
            </a:r>
            <a:endParaRPr lang="en-US" sz="2400">
              <a:solidFill>
                <a:srgbClr val="000000"/>
              </a:solidFill>
            </a:endParaRPr>
          </a:p>
          <a:p>
            <a:r>
              <a:rPr lang="en-US" sz="2400">
                <a:solidFill>
                  <a:schemeClr val="bg1"/>
                </a:solidFill>
              </a:rPr>
              <a:t>      public liberal arts college?</a:t>
            </a:r>
            <a:endParaRPr lang="en-US">
              <a:solidFill>
                <a:schemeClr val="bg1"/>
              </a:solidFill>
            </a:endParaRPr>
          </a:p>
          <a:p>
            <a:pPr marL="285750" indent="-285750">
              <a:buFont typeface="Wingdings" panose="05000000000000000000" pitchFamily="2" charset="2"/>
              <a:buChar char="v"/>
            </a:pPr>
            <a:endParaRPr lang="en-US">
              <a:solidFill>
                <a:srgbClr val="000000"/>
              </a:solidFill>
            </a:endParaRPr>
          </a:p>
          <a:p>
            <a:pPr marL="342900" indent="-342900">
              <a:buFont typeface="Wingdings" panose="05000000000000000000" pitchFamily="2" charset="2"/>
              <a:buChar char="v"/>
            </a:pPr>
            <a:r>
              <a:rPr lang="en-US" sz="2400">
                <a:solidFill>
                  <a:schemeClr val="bg1"/>
                </a:solidFill>
              </a:rPr>
              <a:t>Does this differentiate us from our competitors? </a:t>
            </a:r>
          </a:p>
          <a:p>
            <a:r>
              <a:rPr lang="en-US" sz="2400">
                <a:solidFill>
                  <a:schemeClr val="bg1"/>
                </a:solidFill>
              </a:rPr>
              <a:t>      How?</a:t>
            </a:r>
          </a:p>
          <a:p>
            <a:pPr marL="342900" indent="-342900">
              <a:buFont typeface="Wingdings" panose="05000000000000000000" pitchFamily="2" charset="2"/>
              <a:buChar char="v"/>
            </a:pPr>
            <a:endParaRPr lang="en-US" sz="2400">
              <a:solidFill>
                <a:schemeClr val="bg1"/>
              </a:solidFill>
            </a:endParaRPr>
          </a:p>
          <a:p>
            <a:pPr marL="342900" indent="-342900">
              <a:buFont typeface="Wingdings" panose="05000000000000000000" pitchFamily="2" charset="2"/>
              <a:buChar char="v"/>
            </a:pPr>
            <a:r>
              <a:rPr lang="en-US" sz="2400">
                <a:solidFill>
                  <a:schemeClr val="bg1"/>
                </a:solidFill>
              </a:rPr>
              <a:t>Does this reflect what we are passionate about at MCLA?</a:t>
            </a:r>
          </a:p>
          <a:p>
            <a:pPr marL="342900" indent="-342900">
              <a:buFont typeface="Wingdings" panose="05000000000000000000" pitchFamily="2" charset="2"/>
              <a:buChar char="v"/>
            </a:pPr>
            <a:endParaRPr lang="en-US" sz="2400">
              <a:solidFill>
                <a:schemeClr val="bg1"/>
              </a:solidFill>
            </a:endParaRPr>
          </a:p>
          <a:p>
            <a:pPr marL="342900" indent="-342900">
              <a:buFont typeface="Wingdings" panose="05000000000000000000" pitchFamily="2" charset="2"/>
              <a:buChar char="v"/>
            </a:pPr>
            <a:r>
              <a:rPr lang="en-US" sz="2400">
                <a:solidFill>
                  <a:schemeClr val="bg1"/>
                </a:solidFill>
              </a:rPr>
              <a:t>Will this create campus alignment and agreement?</a:t>
            </a:r>
          </a:p>
          <a:p>
            <a:pPr marL="342900" indent="-342900">
              <a:buFont typeface="Wingdings" panose="05000000000000000000" pitchFamily="2" charset="2"/>
              <a:buChar char="v"/>
            </a:pPr>
            <a:endParaRPr lang="en-US" sz="2400">
              <a:solidFill>
                <a:schemeClr val="bg1"/>
              </a:solidFill>
            </a:endParaRPr>
          </a:p>
          <a:p>
            <a:pPr marL="342900" indent="-342900">
              <a:buFont typeface="Wingdings" panose="05000000000000000000" pitchFamily="2" charset="2"/>
              <a:buChar char="v"/>
            </a:pPr>
            <a:r>
              <a:rPr lang="en-US" sz="2400">
                <a:solidFill>
                  <a:schemeClr val="bg1"/>
                </a:solidFill>
              </a:rPr>
              <a:t>Will this resonate with our target audiences?</a:t>
            </a:r>
          </a:p>
          <a:p>
            <a:pPr marL="342900" indent="-342900">
              <a:buFont typeface="Arial"/>
              <a:buChar char="•"/>
            </a:pPr>
            <a:endParaRPr lang="en-US" sz="2400">
              <a:solidFill>
                <a:schemeClr val="bg1"/>
              </a:solidFill>
            </a:endParaRPr>
          </a:p>
          <a:p>
            <a:pPr marL="342900" indent="-342900">
              <a:buFont typeface="Arial"/>
              <a:buChar char="•"/>
            </a:pPr>
            <a:endParaRPr lang="en-US" sz="2400">
              <a:solidFill>
                <a:schemeClr val="bg1"/>
              </a:solidFill>
            </a:endParaRPr>
          </a:p>
          <a:p>
            <a:pPr marL="285750" indent="-285750">
              <a:buFont typeface="Arial" panose="05000000000000000000" pitchFamily="2" charset="2"/>
              <a:buChar char="•"/>
            </a:pPr>
            <a:endParaRPr lang="en-US">
              <a:solidFill>
                <a:schemeClr val="bg1"/>
              </a:solidFill>
            </a:endParaRPr>
          </a:p>
          <a:p>
            <a:pPr marL="285750" indent="-285750">
              <a:buFont typeface="Arial" panose="05000000000000000000" pitchFamily="2" charset="2"/>
              <a:buChar char="•"/>
            </a:pPr>
            <a:endParaRPr lang="en-US">
              <a:solidFill>
                <a:schemeClr val="bg1"/>
              </a:solidFill>
            </a:endParaRPr>
          </a:p>
        </p:txBody>
      </p:sp>
      <p:pic>
        <p:nvPicPr>
          <p:cNvPr id="6" name="Picture 5">
            <a:extLst>
              <a:ext uri="{FF2B5EF4-FFF2-40B4-BE49-F238E27FC236}">
                <a16:creationId xmlns:a16="http://schemas.microsoft.com/office/drawing/2014/main" id="{2474D537-9652-237C-BDA7-05A98AB7F8DA}"/>
              </a:ext>
            </a:extLst>
          </p:cNvPr>
          <p:cNvPicPr>
            <a:picLocks noChangeAspect="1"/>
          </p:cNvPicPr>
          <p:nvPr/>
        </p:nvPicPr>
        <p:blipFill>
          <a:blip r:embed="rId3"/>
          <a:stretch>
            <a:fillRect/>
          </a:stretch>
        </p:blipFill>
        <p:spPr>
          <a:xfrm>
            <a:off x="8442635" y="3681709"/>
            <a:ext cx="3749365" cy="3176291"/>
          </a:xfrm>
          <a:prstGeom prst="rect">
            <a:avLst/>
          </a:prstGeom>
        </p:spPr>
      </p:pic>
      <p:pic>
        <p:nvPicPr>
          <p:cNvPr id="8" name="Picture 7">
            <a:extLst>
              <a:ext uri="{FF2B5EF4-FFF2-40B4-BE49-F238E27FC236}">
                <a16:creationId xmlns:a16="http://schemas.microsoft.com/office/drawing/2014/main" id="{88E4FACA-AAF8-8350-2259-1FAE77AB4CDD}"/>
              </a:ext>
            </a:extLst>
          </p:cNvPr>
          <p:cNvPicPr>
            <a:picLocks noChangeAspect="1"/>
          </p:cNvPicPr>
          <p:nvPr/>
        </p:nvPicPr>
        <p:blipFill>
          <a:blip r:embed="rId4"/>
          <a:stretch>
            <a:fillRect/>
          </a:stretch>
        </p:blipFill>
        <p:spPr>
          <a:xfrm>
            <a:off x="7613507" y="0"/>
            <a:ext cx="4578493" cy="3535986"/>
          </a:xfrm>
          <a:prstGeom prst="rect">
            <a:avLst/>
          </a:prstGeom>
        </p:spPr>
      </p:pic>
    </p:spTree>
    <p:extLst>
      <p:ext uri="{BB962C8B-B14F-4D97-AF65-F5344CB8AC3E}">
        <p14:creationId xmlns:p14="http://schemas.microsoft.com/office/powerpoint/2010/main" val="173259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3808F457-A3DA-C0B7-C49D-AD54D517F1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4C9C28-CEB2-88FF-3E91-98B0B76AF22B}"/>
              </a:ext>
            </a:extLst>
          </p:cNvPr>
          <p:cNvSpPr>
            <a:spLocks noGrp="1"/>
          </p:cNvSpPr>
          <p:nvPr>
            <p:ph idx="1"/>
          </p:nvPr>
        </p:nvSpPr>
        <p:spPr>
          <a:xfrm>
            <a:off x="386355" y="648812"/>
            <a:ext cx="10988040" cy="5550408"/>
          </a:xfrm>
        </p:spPr>
        <p:txBody>
          <a:bodyPr vert="horz" lIns="91440" tIns="45720" rIns="91440" bIns="45720" rtlCol="0" anchor="t">
            <a:noAutofit/>
          </a:bodyPr>
          <a:lstStyle/>
          <a:p>
            <a:pPr>
              <a:buNone/>
            </a:pPr>
            <a:endParaRPr lang="en-US" sz="2000" b="1" dirty="0">
              <a:solidFill>
                <a:schemeClr val="bg1"/>
              </a:solidFill>
              <a:latin typeface="Times New Roman"/>
              <a:ea typeface="+mn-lt"/>
              <a:cs typeface="Times New Roman"/>
            </a:endParaRPr>
          </a:p>
          <a:p>
            <a:pPr>
              <a:buNone/>
            </a:pPr>
            <a:r>
              <a:rPr lang="en-US" dirty="0">
                <a:solidFill>
                  <a:schemeClr val="bg1"/>
                </a:solidFill>
                <a:latin typeface="Aptos"/>
                <a:ea typeface="+mn-lt"/>
                <a:cs typeface="Times New Roman"/>
              </a:rPr>
              <a:t>Instructions:</a:t>
            </a:r>
          </a:p>
          <a:p>
            <a:pPr>
              <a:buNone/>
            </a:pPr>
            <a:endParaRPr lang="en-US" dirty="0">
              <a:solidFill>
                <a:schemeClr val="bg1"/>
              </a:solidFill>
              <a:latin typeface="Aptos"/>
              <a:ea typeface="+mn-lt"/>
              <a:cs typeface="Times New Roman"/>
            </a:endParaRPr>
          </a:p>
          <a:p>
            <a:pPr marL="0" indent="0">
              <a:buNone/>
            </a:pPr>
            <a:r>
              <a:rPr lang="en-US" sz="2000" dirty="0">
                <a:solidFill>
                  <a:schemeClr val="bg1"/>
                </a:solidFill>
                <a:latin typeface="Aptos"/>
                <a:ea typeface="+mn-lt"/>
                <a:cs typeface="Times New Roman"/>
              </a:rPr>
              <a:t>As you exit 218, please take a raffle ticket which has your room number on it. Go to that space to meet your group. Using the handouts provided in each room, answer the questions fully. Identify a note taker to capture the group’s discussion. We will collect your notes at the end of the session. You will have approximately 15 minutes for your discussion.</a:t>
            </a:r>
          </a:p>
          <a:p>
            <a:pPr>
              <a:buNone/>
            </a:pPr>
            <a:endParaRPr lang="en-US" sz="2000" dirty="0">
              <a:solidFill>
                <a:schemeClr val="bg1"/>
              </a:solidFill>
              <a:latin typeface="Aptos"/>
              <a:ea typeface="+mn-lt"/>
              <a:cs typeface="Times New Roman"/>
            </a:endParaRPr>
          </a:p>
          <a:p>
            <a:pPr>
              <a:buNone/>
            </a:pPr>
            <a:r>
              <a:rPr lang="en-US" sz="2000" dirty="0">
                <a:solidFill>
                  <a:schemeClr val="bg1"/>
                </a:solidFill>
                <a:latin typeface="Aptos"/>
                <a:ea typeface="+mn-lt"/>
                <a:cs typeface="Times New Roman"/>
              </a:rPr>
              <a:t>Breakout rooms available:</a:t>
            </a:r>
          </a:p>
          <a:p>
            <a:pPr>
              <a:buNone/>
            </a:pPr>
            <a:r>
              <a:rPr lang="en-US" sz="2000" dirty="0">
                <a:solidFill>
                  <a:schemeClr val="bg1"/>
                </a:solidFill>
                <a:latin typeface="Aptos"/>
                <a:ea typeface="+mn-lt"/>
                <a:cs typeface="Times New Roman"/>
              </a:rPr>
              <a:t>Room 218</a:t>
            </a:r>
          </a:p>
          <a:p>
            <a:pPr>
              <a:buNone/>
            </a:pPr>
            <a:r>
              <a:rPr lang="en-US" sz="2000" dirty="0">
                <a:solidFill>
                  <a:schemeClr val="bg1"/>
                </a:solidFill>
                <a:latin typeface="Aptos"/>
                <a:ea typeface="+mn-lt"/>
                <a:cs typeface="Times New Roman"/>
              </a:rPr>
              <a:t>Room 213</a:t>
            </a:r>
          </a:p>
          <a:p>
            <a:pPr>
              <a:buNone/>
            </a:pPr>
            <a:r>
              <a:rPr lang="en-US" sz="2000" dirty="0">
                <a:solidFill>
                  <a:schemeClr val="bg1"/>
                </a:solidFill>
                <a:latin typeface="Aptos"/>
                <a:ea typeface="+mn-lt"/>
                <a:cs typeface="Times New Roman"/>
              </a:rPr>
              <a:t>Room 216</a:t>
            </a:r>
          </a:p>
          <a:p>
            <a:pPr>
              <a:buNone/>
            </a:pPr>
            <a:r>
              <a:rPr lang="en-US" sz="2000" dirty="0">
                <a:solidFill>
                  <a:schemeClr val="bg1"/>
                </a:solidFill>
                <a:latin typeface="Aptos"/>
                <a:ea typeface="+mn-lt"/>
                <a:cs typeface="Times New Roman"/>
              </a:rPr>
              <a:t>Room 208</a:t>
            </a:r>
          </a:p>
          <a:p>
            <a:pPr>
              <a:buNone/>
            </a:pPr>
            <a:r>
              <a:rPr lang="en-US" sz="2000" dirty="0">
                <a:solidFill>
                  <a:schemeClr val="bg1"/>
                </a:solidFill>
                <a:latin typeface="Aptos"/>
                <a:ea typeface="+mn-lt"/>
                <a:cs typeface="Times New Roman"/>
              </a:rPr>
              <a:t>Room 203</a:t>
            </a:r>
          </a:p>
          <a:p>
            <a:pPr>
              <a:buNone/>
            </a:pPr>
            <a:r>
              <a:rPr lang="en-US" sz="2000" dirty="0">
                <a:solidFill>
                  <a:schemeClr val="bg1"/>
                </a:solidFill>
                <a:latin typeface="Aptos"/>
                <a:ea typeface="+mn-lt"/>
                <a:cs typeface="Times New Roman"/>
              </a:rPr>
              <a:t>Room 201 </a:t>
            </a:r>
          </a:p>
          <a:p>
            <a:pPr>
              <a:buNone/>
            </a:pPr>
            <a:endParaRPr lang="en-US" sz="1800" dirty="0">
              <a:latin typeface="Aptos"/>
              <a:ea typeface="+mn-lt"/>
              <a:cs typeface="Times New Roman"/>
            </a:endParaRPr>
          </a:p>
        </p:txBody>
      </p:sp>
      <p:sp>
        <p:nvSpPr>
          <p:cNvPr id="2" name="TextBox 1">
            <a:extLst>
              <a:ext uri="{FF2B5EF4-FFF2-40B4-BE49-F238E27FC236}">
                <a16:creationId xmlns:a16="http://schemas.microsoft.com/office/drawing/2014/main" id="{D9AC410A-C692-36C3-64DF-3AB78DC45C2B}"/>
              </a:ext>
            </a:extLst>
          </p:cNvPr>
          <p:cNvSpPr txBox="1"/>
          <p:nvPr/>
        </p:nvSpPr>
        <p:spPr>
          <a:xfrm>
            <a:off x="758952" y="146304"/>
            <a:ext cx="4727320" cy="769441"/>
          </a:xfrm>
          <a:prstGeom prst="rect">
            <a:avLst/>
          </a:prstGeom>
          <a:noFill/>
        </p:spPr>
        <p:txBody>
          <a:bodyPr wrap="none" lIns="91440" tIns="45720" rIns="91440" bIns="45720" rtlCol="0" anchor="t">
            <a:spAutoFit/>
          </a:bodyPr>
          <a:lstStyle/>
          <a:p>
            <a:r>
              <a:rPr lang="en-US" sz="4400">
                <a:solidFill>
                  <a:schemeClr val="bg1"/>
                </a:solidFill>
                <a:latin typeface="Aptos"/>
                <a:ea typeface="+mj-ea"/>
                <a:cs typeface="Times New Roman"/>
              </a:rPr>
              <a:t>Mission Statement</a:t>
            </a:r>
          </a:p>
        </p:txBody>
      </p:sp>
    </p:spTree>
    <p:extLst>
      <p:ext uri="{BB962C8B-B14F-4D97-AF65-F5344CB8AC3E}">
        <p14:creationId xmlns:p14="http://schemas.microsoft.com/office/powerpoint/2010/main" val="2639209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C0DE2FC5-7E34-437E-5AC5-3C40F85AB99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96AB1-2B4F-CD23-1B00-C0F036BC830E}"/>
              </a:ext>
            </a:extLst>
          </p:cNvPr>
          <p:cNvSpPr>
            <a:spLocks noGrp="1"/>
          </p:cNvSpPr>
          <p:nvPr>
            <p:ph idx="1"/>
          </p:nvPr>
        </p:nvSpPr>
        <p:spPr>
          <a:xfrm>
            <a:off x="386355" y="648812"/>
            <a:ext cx="10988040" cy="5550408"/>
          </a:xfrm>
        </p:spPr>
        <p:txBody>
          <a:bodyPr vert="horz" lIns="91440" tIns="45720" rIns="91440" bIns="45720" rtlCol="0" anchor="t">
            <a:noAutofit/>
          </a:bodyPr>
          <a:lstStyle/>
          <a:p>
            <a:pPr>
              <a:buNone/>
            </a:pPr>
            <a:endParaRPr lang="en-US" sz="1600" b="1">
              <a:solidFill>
                <a:schemeClr val="bg1"/>
              </a:solidFill>
              <a:latin typeface="Times New Roman"/>
              <a:ea typeface="+mn-lt"/>
              <a:cs typeface="Times New Roman"/>
            </a:endParaRPr>
          </a:p>
          <a:p>
            <a:pPr>
              <a:buNone/>
            </a:pPr>
            <a:r>
              <a:rPr lang="en-US" sz="2400" b="1">
                <a:solidFill>
                  <a:schemeClr val="bg1"/>
                </a:solidFill>
                <a:latin typeface="Aptos"/>
                <a:ea typeface="+mn-lt"/>
                <a:cs typeface="Times New Roman"/>
              </a:rPr>
              <a:t>1. </a:t>
            </a:r>
            <a:r>
              <a:rPr lang="en-US" sz="2400" b="1">
                <a:solidFill>
                  <a:srgbClr val="FFC000"/>
                </a:solidFill>
                <a:latin typeface="Aptos"/>
                <a:ea typeface="+mn-lt"/>
                <a:cs typeface="Times New Roman"/>
              </a:rPr>
              <a:t>Communicate and Connect</a:t>
            </a:r>
            <a:br>
              <a:rPr lang="en-US" sz="2400" b="1">
                <a:latin typeface="Aptos"/>
                <a:ea typeface="+mn-lt"/>
                <a:cs typeface="Times New Roman"/>
              </a:rPr>
            </a:br>
            <a:r>
              <a:rPr lang="en-US" sz="2400">
                <a:solidFill>
                  <a:srgbClr val="00B0F0"/>
                </a:solidFill>
                <a:latin typeface="Aptos"/>
                <a:ea typeface="+mn-lt"/>
                <a:cs typeface="Times New Roman"/>
              </a:rPr>
              <a:t>Students will effectively communicate and present ideas with clarity, intention, and confidence for diverse audiences and cultures; listen and respond to promote mutual understanding; and use creative, visual, and human‑centered digital strategies to enhance meaning. </a:t>
            </a:r>
            <a:br>
              <a:rPr lang="en-US" sz="2400">
                <a:latin typeface="Aptos"/>
                <a:ea typeface="+mn-lt"/>
                <a:cs typeface="Times New Roman"/>
              </a:rPr>
            </a:br>
            <a:endParaRPr lang="en-US" sz="2400">
              <a:solidFill>
                <a:srgbClr val="FFFF00"/>
              </a:solidFill>
              <a:latin typeface="Aptos"/>
              <a:ea typeface="+mn-lt"/>
              <a:cs typeface="Times New Roman"/>
            </a:endParaRPr>
          </a:p>
          <a:p>
            <a:pPr>
              <a:buNone/>
            </a:pPr>
            <a:r>
              <a:rPr lang="en-US" sz="2400" b="1">
                <a:solidFill>
                  <a:schemeClr val="bg1"/>
                </a:solidFill>
                <a:latin typeface="Aptos"/>
                <a:ea typeface="+mn-lt"/>
                <a:cs typeface="Times New Roman"/>
              </a:rPr>
              <a:t>2.</a:t>
            </a:r>
            <a:r>
              <a:rPr lang="en-US" sz="2400" b="1">
                <a:solidFill>
                  <a:srgbClr val="FFC000"/>
                </a:solidFill>
                <a:latin typeface="Aptos"/>
                <a:ea typeface="+mn-lt"/>
                <a:cs typeface="Times New Roman"/>
              </a:rPr>
              <a:t> Think Critically and Identify/Solve Problems</a:t>
            </a:r>
            <a:br>
              <a:rPr lang="en-US" sz="2400" b="1">
                <a:latin typeface="Aptos"/>
                <a:ea typeface="+mn-lt"/>
                <a:cs typeface="Times New Roman"/>
              </a:rPr>
            </a:br>
            <a:r>
              <a:rPr lang="en-US" sz="2400">
                <a:solidFill>
                  <a:srgbClr val="00B0F0"/>
                </a:solidFill>
                <a:latin typeface="Aptos"/>
                <a:ea typeface="+mn-lt"/>
                <a:cs typeface="Times New Roman"/>
              </a:rPr>
              <a:t>Students will understand the foundational components of systems and fields of knowledge; develop the skills to examine and question assumptions within them; and propose a solution/resolution.</a:t>
            </a:r>
            <a:br>
              <a:rPr lang="en-US" sz="2400">
                <a:latin typeface="Aptos"/>
                <a:ea typeface="+mn-lt"/>
                <a:cs typeface="Times New Roman"/>
              </a:rPr>
            </a:br>
            <a:endParaRPr lang="en-US" sz="2400">
              <a:solidFill>
                <a:schemeClr val="bg1"/>
              </a:solidFill>
              <a:latin typeface="Aptos"/>
              <a:ea typeface="+mn-lt"/>
              <a:cs typeface="Times New Roman"/>
            </a:endParaRPr>
          </a:p>
          <a:p>
            <a:pPr>
              <a:buNone/>
            </a:pPr>
            <a:r>
              <a:rPr lang="en-US" sz="2400" b="1">
                <a:solidFill>
                  <a:schemeClr val="bg1"/>
                </a:solidFill>
                <a:latin typeface="Aptos"/>
                <a:ea typeface="+mn-lt"/>
                <a:cs typeface="Times New Roman"/>
              </a:rPr>
              <a:t>3. </a:t>
            </a:r>
            <a:r>
              <a:rPr lang="en-US" sz="2400" b="1">
                <a:solidFill>
                  <a:srgbClr val="FFC000"/>
                </a:solidFill>
                <a:latin typeface="Aptos"/>
                <a:ea typeface="+mn-lt"/>
                <a:cs typeface="Times New Roman"/>
              </a:rPr>
              <a:t>Collaborate and Lead</a:t>
            </a:r>
            <a:br>
              <a:rPr lang="en-US" sz="2400" b="1">
                <a:latin typeface="Aptos"/>
                <a:ea typeface="+mn-lt"/>
                <a:cs typeface="Times New Roman"/>
              </a:rPr>
            </a:br>
            <a:r>
              <a:rPr lang="en-US" sz="2400">
                <a:solidFill>
                  <a:srgbClr val="00B0F0"/>
                </a:solidFill>
                <a:latin typeface="Aptos"/>
                <a:ea typeface="+mn-lt"/>
                <a:cs typeface="Times New Roman"/>
              </a:rPr>
              <a:t>Students will become transformative change makers by collaborating, providing meaningful contributions, and supporting others. </a:t>
            </a:r>
            <a:br>
              <a:rPr lang="en-US" sz="1800">
                <a:latin typeface="Aptos"/>
                <a:ea typeface="+mn-lt"/>
                <a:cs typeface="Times New Roman"/>
              </a:rPr>
            </a:br>
            <a:endParaRPr lang="en-US" sz="1800">
              <a:solidFill>
                <a:schemeClr val="bg1"/>
              </a:solidFill>
              <a:latin typeface="Aptos"/>
              <a:ea typeface="+mn-lt"/>
              <a:cs typeface="Times New Roman"/>
            </a:endParaRPr>
          </a:p>
          <a:p>
            <a:pPr marL="0" indent="0">
              <a:buNone/>
            </a:pPr>
            <a:endParaRPr lang="en-US" sz="1600">
              <a:solidFill>
                <a:schemeClr val="bg1"/>
              </a:solidFill>
            </a:endParaRPr>
          </a:p>
        </p:txBody>
      </p:sp>
      <p:sp>
        <p:nvSpPr>
          <p:cNvPr id="2" name="TextBox 1">
            <a:extLst>
              <a:ext uri="{FF2B5EF4-FFF2-40B4-BE49-F238E27FC236}">
                <a16:creationId xmlns:a16="http://schemas.microsoft.com/office/drawing/2014/main" id="{FC7E7A3E-3950-4F49-F067-FD4BEE2A32B7}"/>
              </a:ext>
            </a:extLst>
          </p:cNvPr>
          <p:cNvSpPr txBox="1"/>
          <p:nvPr/>
        </p:nvSpPr>
        <p:spPr>
          <a:xfrm>
            <a:off x="758952" y="146304"/>
            <a:ext cx="4968220" cy="769441"/>
          </a:xfrm>
          <a:prstGeom prst="rect">
            <a:avLst/>
          </a:prstGeom>
          <a:noFill/>
        </p:spPr>
        <p:txBody>
          <a:bodyPr wrap="none" lIns="91440" tIns="45720" rIns="91440" bIns="45720" rtlCol="0" anchor="t">
            <a:spAutoFit/>
          </a:bodyPr>
          <a:lstStyle/>
          <a:p>
            <a:r>
              <a:rPr lang="en-US" sz="4400">
                <a:solidFill>
                  <a:schemeClr val="bg1"/>
                </a:solidFill>
                <a:latin typeface="Aptos"/>
                <a:ea typeface="+mj-ea"/>
                <a:cs typeface="Times New Roman"/>
              </a:rPr>
              <a:t>Learning Outcomes</a:t>
            </a:r>
          </a:p>
        </p:txBody>
      </p:sp>
    </p:spTree>
    <p:extLst>
      <p:ext uri="{BB962C8B-B14F-4D97-AF65-F5344CB8AC3E}">
        <p14:creationId xmlns:p14="http://schemas.microsoft.com/office/powerpoint/2010/main" val="4197307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9A1F07E5-259C-F7A6-9D6F-978A37CC92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43DAAB-D4AF-077D-86AE-45F50E812D4E}"/>
              </a:ext>
            </a:extLst>
          </p:cNvPr>
          <p:cNvSpPr>
            <a:spLocks noGrp="1"/>
          </p:cNvSpPr>
          <p:nvPr>
            <p:ph idx="1"/>
          </p:nvPr>
        </p:nvSpPr>
        <p:spPr>
          <a:xfrm>
            <a:off x="386355" y="648812"/>
            <a:ext cx="10988040" cy="5550408"/>
          </a:xfrm>
        </p:spPr>
        <p:txBody>
          <a:bodyPr vert="horz" lIns="91440" tIns="45720" rIns="91440" bIns="45720" rtlCol="0" anchor="t">
            <a:noAutofit/>
          </a:bodyPr>
          <a:lstStyle/>
          <a:p>
            <a:pPr>
              <a:buNone/>
            </a:pPr>
            <a:endParaRPr lang="en-US" sz="1600" b="1">
              <a:solidFill>
                <a:schemeClr val="bg1"/>
              </a:solidFill>
              <a:latin typeface="Times New Roman"/>
              <a:ea typeface="+mn-lt"/>
              <a:cs typeface="Times New Roman"/>
            </a:endParaRPr>
          </a:p>
          <a:p>
            <a:pPr>
              <a:buNone/>
            </a:pPr>
            <a:br>
              <a:rPr lang="en-US" sz="1800">
                <a:latin typeface="Aptos"/>
                <a:ea typeface="+mn-lt"/>
                <a:cs typeface="Times New Roman"/>
              </a:rPr>
            </a:br>
            <a:endParaRPr lang="en-US" sz="2400">
              <a:solidFill>
                <a:schemeClr val="bg1"/>
              </a:solidFill>
              <a:latin typeface="Aptos"/>
              <a:ea typeface="+mn-lt"/>
              <a:cs typeface="Times New Roman"/>
            </a:endParaRPr>
          </a:p>
          <a:p>
            <a:pPr>
              <a:buNone/>
            </a:pPr>
            <a:r>
              <a:rPr lang="en-US" sz="2400" b="1">
                <a:solidFill>
                  <a:schemeClr val="bg1"/>
                </a:solidFill>
                <a:latin typeface="Aptos"/>
                <a:ea typeface="+mn-lt"/>
                <a:cs typeface="Times New Roman"/>
              </a:rPr>
              <a:t>4.</a:t>
            </a:r>
            <a:r>
              <a:rPr lang="en-US" sz="2400" b="1">
                <a:solidFill>
                  <a:srgbClr val="FFC000"/>
                </a:solidFill>
                <a:latin typeface="Aptos"/>
                <a:ea typeface="+mn-lt"/>
                <a:cs typeface="Times New Roman"/>
              </a:rPr>
              <a:t> Adapt and Keep Growing</a:t>
            </a:r>
            <a:br>
              <a:rPr lang="en-US" sz="2400" b="1">
                <a:latin typeface="Aptos"/>
                <a:ea typeface="+mn-lt"/>
                <a:cs typeface="Times New Roman"/>
              </a:rPr>
            </a:br>
            <a:r>
              <a:rPr lang="en-US" sz="2400">
                <a:solidFill>
                  <a:srgbClr val="00B0F0"/>
                </a:solidFill>
                <a:latin typeface="Aptos"/>
                <a:ea typeface="+mn-lt"/>
                <a:cs typeface="Times New Roman"/>
              </a:rPr>
              <a:t>Students will utilize feedback to widen their perspective, take initiative in new or challenging environments, and demonstrate resilience when faced with change. </a:t>
            </a:r>
            <a:br>
              <a:rPr lang="en-US" sz="2400"/>
            </a:br>
            <a:endParaRPr lang="en-US" sz="2400">
              <a:solidFill>
                <a:schemeClr val="bg1"/>
              </a:solidFill>
              <a:latin typeface="Aptos"/>
              <a:ea typeface="+mn-lt"/>
              <a:cs typeface="Times New Roman"/>
            </a:endParaRPr>
          </a:p>
          <a:p>
            <a:pPr>
              <a:buNone/>
            </a:pPr>
            <a:r>
              <a:rPr lang="en-US" sz="2400" b="1">
                <a:solidFill>
                  <a:schemeClr val="bg1"/>
                </a:solidFill>
                <a:latin typeface="Aptos"/>
                <a:ea typeface="+mn-lt"/>
                <a:cs typeface="Times New Roman"/>
              </a:rPr>
              <a:t>5. </a:t>
            </a:r>
            <a:r>
              <a:rPr lang="en-US" sz="2400" b="1">
                <a:solidFill>
                  <a:srgbClr val="FFC000"/>
                </a:solidFill>
                <a:latin typeface="Aptos"/>
                <a:ea typeface="+mn-lt"/>
                <a:cs typeface="Times New Roman"/>
              </a:rPr>
              <a:t>Understand Yourself and the World</a:t>
            </a:r>
            <a:br>
              <a:rPr lang="en-US" sz="2400" b="1">
                <a:latin typeface="Aptos"/>
                <a:ea typeface="+mn-lt"/>
                <a:cs typeface="Times New Roman"/>
              </a:rPr>
            </a:br>
            <a:r>
              <a:rPr lang="en-US" sz="2400">
                <a:solidFill>
                  <a:srgbClr val="00B0F0"/>
                </a:solidFill>
                <a:latin typeface="Aptos"/>
                <a:ea typeface="+mn-lt"/>
                <a:cs typeface="Times New Roman"/>
              </a:rPr>
              <a:t>Students will cultivate self-awareness and a sense of purpose, informed by an understanding of ethical decision-making and social responsibility in an interconnected world. </a:t>
            </a:r>
            <a:endParaRPr lang="en-US" sz="2400">
              <a:solidFill>
                <a:srgbClr val="00B0F0"/>
              </a:solidFill>
              <a:latin typeface="Aptos"/>
              <a:cs typeface="Times New Roman"/>
            </a:endParaRPr>
          </a:p>
          <a:p>
            <a:pPr marL="0" indent="0">
              <a:buNone/>
            </a:pPr>
            <a:endParaRPr lang="en-US" sz="1600">
              <a:solidFill>
                <a:schemeClr val="bg1"/>
              </a:solidFill>
            </a:endParaRPr>
          </a:p>
        </p:txBody>
      </p:sp>
      <p:sp>
        <p:nvSpPr>
          <p:cNvPr id="2" name="TextBox 1">
            <a:extLst>
              <a:ext uri="{FF2B5EF4-FFF2-40B4-BE49-F238E27FC236}">
                <a16:creationId xmlns:a16="http://schemas.microsoft.com/office/drawing/2014/main" id="{C5C17003-31F0-545B-3012-D7114F1A6EE4}"/>
              </a:ext>
            </a:extLst>
          </p:cNvPr>
          <p:cNvSpPr txBox="1"/>
          <p:nvPr/>
        </p:nvSpPr>
        <p:spPr>
          <a:xfrm>
            <a:off x="758952" y="146304"/>
            <a:ext cx="4968220" cy="769441"/>
          </a:xfrm>
          <a:prstGeom prst="rect">
            <a:avLst/>
          </a:prstGeom>
          <a:noFill/>
        </p:spPr>
        <p:txBody>
          <a:bodyPr wrap="none" lIns="91440" tIns="45720" rIns="91440" bIns="45720" rtlCol="0" anchor="t">
            <a:spAutoFit/>
          </a:bodyPr>
          <a:lstStyle/>
          <a:p>
            <a:r>
              <a:rPr lang="en-US" sz="4400">
                <a:solidFill>
                  <a:schemeClr val="bg1"/>
                </a:solidFill>
                <a:latin typeface="Aptos"/>
                <a:ea typeface="+mj-ea"/>
                <a:cs typeface="Times New Roman"/>
              </a:rPr>
              <a:t>Learning Outcomes</a:t>
            </a:r>
          </a:p>
        </p:txBody>
      </p:sp>
    </p:spTree>
    <p:extLst>
      <p:ext uri="{BB962C8B-B14F-4D97-AF65-F5344CB8AC3E}">
        <p14:creationId xmlns:p14="http://schemas.microsoft.com/office/powerpoint/2010/main" val="3807159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0B5A74AE-5B93-9819-96A8-71EFAD0C270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3A99EE-8931-2706-0EA6-27ED546B4E35}"/>
              </a:ext>
            </a:extLst>
          </p:cNvPr>
          <p:cNvSpPr>
            <a:spLocks noGrp="1"/>
          </p:cNvSpPr>
          <p:nvPr>
            <p:ph idx="1"/>
          </p:nvPr>
        </p:nvSpPr>
        <p:spPr>
          <a:xfrm>
            <a:off x="386355" y="648812"/>
            <a:ext cx="10988040" cy="5550408"/>
          </a:xfrm>
        </p:spPr>
        <p:txBody>
          <a:bodyPr vert="horz" lIns="91440" tIns="45720" rIns="91440" bIns="45720" rtlCol="0" anchor="t">
            <a:noAutofit/>
          </a:bodyPr>
          <a:lstStyle/>
          <a:p>
            <a:pPr>
              <a:buNone/>
            </a:pPr>
            <a:endParaRPr lang="en-US" sz="1600" b="1">
              <a:solidFill>
                <a:schemeClr val="bg1"/>
              </a:solidFill>
              <a:latin typeface="Times New Roman"/>
              <a:ea typeface="+mn-lt"/>
              <a:cs typeface="Times New Roman"/>
            </a:endParaRPr>
          </a:p>
          <a:p>
            <a:pPr marL="0" indent="0">
              <a:buNone/>
            </a:pPr>
            <a:endParaRPr lang="en-US" sz="1600">
              <a:solidFill>
                <a:schemeClr val="bg1"/>
              </a:solidFill>
            </a:endParaRPr>
          </a:p>
        </p:txBody>
      </p:sp>
      <p:sp>
        <p:nvSpPr>
          <p:cNvPr id="2" name="TextBox 1">
            <a:extLst>
              <a:ext uri="{FF2B5EF4-FFF2-40B4-BE49-F238E27FC236}">
                <a16:creationId xmlns:a16="http://schemas.microsoft.com/office/drawing/2014/main" id="{B1B467D8-8AD0-8112-1644-50FC605576D8}"/>
              </a:ext>
            </a:extLst>
          </p:cNvPr>
          <p:cNvSpPr txBox="1"/>
          <p:nvPr/>
        </p:nvSpPr>
        <p:spPr>
          <a:xfrm>
            <a:off x="758952" y="146304"/>
            <a:ext cx="4968220" cy="769441"/>
          </a:xfrm>
          <a:prstGeom prst="rect">
            <a:avLst/>
          </a:prstGeom>
          <a:noFill/>
        </p:spPr>
        <p:txBody>
          <a:bodyPr wrap="none" lIns="91440" tIns="45720" rIns="91440" bIns="45720" rtlCol="0" anchor="t">
            <a:spAutoFit/>
          </a:bodyPr>
          <a:lstStyle/>
          <a:p>
            <a:r>
              <a:rPr lang="en-US" sz="4400">
                <a:solidFill>
                  <a:schemeClr val="bg1"/>
                </a:solidFill>
                <a:latin typeface="Aptos"/>
                <a:ea typeface="+mj-ea"/>
                <a:cs typeface="Times New Roman"/>
              </a:rPr>
              <a:t>Learning Outcomes</a:t>
            </a:r>
          </a:p>
        </p:txBody>
      </p:sp>
      <p:sp>
        <p:nvSpPr>
          <p:cNvPr id="4" name="TextBox 3">
            <a:extLst>
              <a:ext uri="{FF2B5EF4-FFF2-40B4-BE49-F238E27FC236}">
                <a16:creationId xmlns:a16="http://schemas.microsoft.com/office/drawing/2014/main" id="{C41AD158-282C-9EB3-A2E6-42A4C48A11FB}"/>
              </a:ext>
            </a:extLst>
          </p:cNvPr>
          <p:cNvSpPr txBox="1"/>
          <p:nvPr/>
        </p:nvSpPr>
        <p:spPr>
          <a:xfrm>
            <a:off x="758952" y="984227"/>
            <a:ext cx="10556790" cy="5586145"/>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v"/>
            </a:pPr>
            <a:r>
              <a:rPr lang="en-US" sz="2100">
                <a:solidFill>
                  <a:schemeClr val="bg1"/>
                </a:solidFill>
              </a:rPr>
              <a:t>Do the outcomes clearly identify the knowledge, skills, and dispositions that students should be able to demonstrate during their time at MCLA?</a:t>
            </a:r>
            <a:endParaRPr lang="en-US">
              <a:solidFill>
                <a:schemeClr val="bg1"/>
              </a:solidFill>
            </a:endParaRPr>
          </a:p>
          <a:p>
            <a:pPr marL="342900" indent="-342900">
              <a:buFont typeface="Wingdings" panose="05000000000000000000" pitchFamily="2" charset="2"/>
              <a:buChar char="v"/>
            </a:pPr>
            <a:endParaRPr lang="en-US" sz="2100">
              <a:solidFill>
                <a:schemeClr val="bg1"/>
              </a:solidFill>
            </a:endParaRPr>
          </a:p>
          <a:p>
            <a:pPr marL="342900" indent="-342900">
              <a:buFont typeface="Wingdings" panose="05000000000000000000" pitchFamily="2" charset="2"/>
              <a:buChar char="v"/>
            </a:pPr>
            <a:r>
              <a:rPr lang="en-US" sz="2100">
                <a:solidFill>
                  <a:schemeClr val="bg1"/>
                </a:solidFill>
              </a:rPr>
              <a:t>Are the outcomes aligned with elements of the Core, departments, and graduate learning?</a:t>
            </a:r>
          </a:p>
          <a:p>
            <a:pPr marL="342900" indent="-342900">
              <a:buFont typeface="Wingdings" panose="05000000000000000000" pitchFamily="2" charset="2"/>
              <a:buChar char="v"/>
            </a:pPr>
            <a:endParaRPr lang="en-US" sz="2100">
              <a:solidFill>
                <a:schemeClr val="bg1"/>
              </a:solidFill>
            </a:endParaRPr>
          </a:p>
          <a:p>
            <a:pPr marL="342900" indent="-342900">
              <a:buFont typeface="Wingdings" panose="05000000000000000000" pitchFamily="2" charset="2"/>
              <a:buChar char="v"/>
            </a:pPr>
            <a:r>
              <a:rPr lang="en-US" sz="2100">
                <a:solidFill>
                  <a:schemeClr val="bg1"/>
                </a:solidFill>
              </a:rPr>
              <a:t>Do the outcomes represent learners as active participants and partners in their own education and that of others?</a:t>
            </a:r>
          </a:p>
          <a:p>
            <a:pPr marL="342900" indent="-342900">
              <a:buFont typeface="Wingdings" panose="05000000000000000000" pitchFamily="2" charset="2"/>
              <a:buChar char="v"/>
            </a:pPr>
            <a:endParaRPr lang="en-US" sz="2100">
              <a:solidFill>
                <a:schemeClr val="bg1"/>
              </a:solidFill>
            </a:endParaRPr>
          </a:p>
          <a:p>
            <a:pPr marL="342900" indent="-342900">
              <a:buFont typeface="Wingdings" panose="05000000000000000000" pitchFamily="2" charset="2"/>
              <a:buChar char="v"/>
            </a:pPr>
            <a:r>
              <a:rPr lang="en-US" sz="2100">
                <a:solidFill>
                  <a:schemeClr val="bg1"/>
                </a:solidFill>
              </a:rPr>
              <a:t>Are the outcomes observable and stated in assessable terms of what students should know and be able to do (i.e., can they be demonstrated with evidence of student work)?</a:t>
            </a:r>
          </a:p>
          <a:p>
            <a:pPr marL="342900" indent="-342900">
              <a:buFont typeface="Wingdings" panose="05000000000000000000" pitchFamily="2" charset="2"/>
              <a:buChar char="v"/>
            </a:pPr>
            <a:endParaRPr lang="en-US" sz="2100">
              <a:solidFill>
                <a:schemeClr val="bg1"/>
              </a:solidFill>
            </a:endParaRPr>
          </a:p>
          <a:p>
            <a:pPr marL="342900" indent="-342900">
              <a:buFont typeface="Wingdings" panose="05000000000000000000" pitchFamily="2" charset="2"/>
              <a:buChar char="v"/>
            </a:pPr>
            <a:r>
              <a:rPr lang="en-US" sz="2100">
                <a:solidFill>
                  <a:schemeClr val="bg1"/>
                </a:solidFill>
              </a:rPr>
              <a:t>Does the language of the outcomes elicit ideas of concrete assignments or experiences through which students could demonstrate the knowledge or skill?</a:t>
            </a:r>
          </a:p>
          <a:p>
            <a:pPr marL="342900" indent="-342900">
              <a:buFont typeface="Wingdings" panose="05000000000000000000" pitchFamily="2" charset="2"/>
              <a:buChar char="v"/>
            </a:pPr>
            <a:endParaRPr lang="en-US" sz="2100">
              <a:solidFill>
                <a:schemeClr val="bg1"/>
              </a:solidFill>
            </a:endParaRPr>
          </a:p>
          <a:p>
            <a:pPr marL="342900" indent="-342900">
              <a:buFont typeface="Wingdings" panose="05000000000000000000" pitchFamily="2" charset="2"/>
              <a:buChar char="v"/>
            </a:pPr>
            <a:r>
              <a:rPr lang="en-US" sz="2100">
                <a:solidFill>
                  <a:schemeClr val="bg1"/>
                </a:solidFill>
              </a:rPr>
              <a:t>Do the outcomes indicate a degree of academic rigor or level of student performance and achievement? </a:t>
            </a:r>
          </a:p>
        </p:txBody>
      </p:sp>
    </p:spTree>
    <p:extLst>
      <p:ext uri="{BB962C8B-B14F-4D97-AF65-F5344CB8AC3E}">
        <p14:creationId xmlns:p14="http://schemas.microsoft.com/office/powerpoint/2010/main" val="2263766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C8225420-6AD8-F8AB-064A-E652CFCE24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7FEA8-E68D-C5D2-68FE-A837C84296DA}"/>
              </a:ext>
            </a:extLst>
          </p:cNvPr>
          <p:cNvSpPr>
            <a:spLocks noGrp="1"/>
          </p:cNvSpPr>
          <p:nvPr>
            <p:ph idx="1"/>
          </p:nvPr>
        </p:nvSpPr>
        <p:spPr>
          <a:xfrm>
            <a:off x="368067" y="653796"/>
            <a:ext cx="10988040" cy="5550408"/>
          </a:xfrm>
        </p:spPr>
        <p:txBody>
          <a:bodyPr vert="horz" lIns="91440" tIns="45720" rIns="91440" bIns="45720" rtlCol="0" anchor="t">
            <a:noAutofit/>
          </a:bodyPr>
          <a:lstStyle/>
          <a:p>
            <a:pPr>
              <a:buNone/>
            </a:pPr>
            <a:endParaRPr lang="en-US" sz="2000" b="1" dirty="0">
              <a:solidFill>
                <a:schemeClr val="bg1"/>
              </a:solidFill>
              <a:latin typeface="Times New Roman"/>
              <a:ea typeface="+mn-lt"/>
              <a:cs typeface="Times New Roman"/>
            </a:endParaRPr>
          </a:p>
          <a:p>
            <a:pPr>
              <a:buNone/>
            </a:pPr>
            <a:r>
              <a:rPr lang="en-US" dirty="0">
                <a:solidFill>
                  <a:schemeClr val="bg1"/>
                </a:solidFill>
                <a:latin typeface="Aptos"/>
                <a:ea typeface="+mn-lt"/>
                <a:cs typeface="Times New Roman"/>
              </a:rPr>
              <a:t>Instructions:</a:t>
            </a:r>
          </a:p>
          <a:p>
            <a:pPr marL="0" indent="0">
              <a:buNone/>
            </a:pPr>
            <a:r>
              <a:rPr lang="en-US" sz="2000" dirty="0">
                <a:solidFill>
                  <a:schemeClr val="bg1"/>
                </a:solidFill>
                <a:latin typeface="Aptos"/>
                <a:ea typeface="+mn-lt"/>
                <a:cs typeface="Times New Roman"/>
              </a:rPr>
              <a:t>Return to the same room where your group met for the mission statement breakout. Using the handouts provided in each room, answer the questions fully. Identify a note taker to capture the group’s discussion. We will collect your notes at the end of the session. You will have approximately 15 minutes for your discussion.</a:t>
            </a:r>
          </a:p>
          <a:p>
            <a:pPr>
              <a:buNone/>
            </a:pPr>
            <a:endParaRPr lang="en-US" sz="2000" dirty="0">
              <a:solidFill>
                <a:schemeClr val="bg1"/>
              </a:solidFill>
              <a:latin typeface="Aptos"/>
              <a:ea typeface="+mn-lt"/>
              <a:cs typeface="Times New Roman"/>
            </a:endParaRPr>
          </a:p>
          <a:p>
            <a:pPr>
              <a:buNone/>
            </a:pPr>
            <a:r>
              <a:rPr lang="en-US" sz="2000" dirty="0">
                <a:solidFill>
                  <a:schemeClr val="bg1"/>
                </a:solidFill>
                <a:latin typeface="Aptos"/>
                <a:ea typeface="+mn-lt"/>
                <a:cs typeface="Times New Roman"/>
              </a:rPr>
              <a:t>Breakout rooms available:</a:t>
            </a:r>
          </a:p>
          <a:p>
            <a:pPr>
              <a:buNone/>
            </a:pPr>
            <a:r>
              <a:rPr lang="en-US" sz="2000" dirty="0">
                <a:solidFill>
                  <a:schemeClr val="bg1"/>
                </a:solidFill>
                <a:latin typeface="Aptos"/>
                <a:ea typeface="+mn-lt"/>
                <a:cs typeface="Times New Roman"/>
              </a:rPr>
              <a:t>Room 218</a:t>
            </a:r>
          </a:p>
          <a:p>
            <a:pPr>
              <a:buNone/>
            </a:pPr>
            <a:r>
              <a:rPr lang="en-US" sz="2000" dirty="0">
                <a:solidFill>
                  <a:schemeClr val="bg1"/>
                </a:solidFill>
                <a:latin typeface="Aptos"/>
                <a:ea typeface="+mn-lt"/>
                <a:cs typeface="Times New Roman"/>
              </a:rPr>
              <a:t>Room 213</a:t>
            </a:r>
          </a:p>
          <a:p>
            <a:pPr>
              <a:buNone/>
            </a:pPr>
            <a:r>
              <a:rPr lang="en-US" sz="2000" dirty="0">
                <a:solidFill>
                  <a:schemeClr val="bg1"/>
                </a:solidFill>
                <a:latin typeface="Aptos"/>
                <a:ea typeface="+mn-lt"/>
                <a:cs typeface="Times New Roman"/>
              </a:rPr>
              <a:t>Room 216</a:t>
            </a:r>
          </a:p>
          <a:p>
            <a:pPr>
              <a:buNone/>
            </a:pPr>
            <a:r>
              <a:rPr lang="en-US" sz="2000" dirty="0">
                <a:solidFill>
                  <a:schemeClr val="bg1"/>
                </a:solidFill>
                <a:latin typeface="Aptos"/>
                <a:ea typeface="+mn-lt"/>
                <a:cs typeface="Times New Roman"/>
              </a:rPr>
              <a:t>Room 208</a:t>
            </a:r>
          </a:p>
          <a:p>
            <a:pPr>
              <a:buNone/>
            </a:pPr>
            <a:r>
              <a:rPr lang="en-US" sz="2000" dirty="0">
                <a:solidFill>
                  <a:schemeClr val="bg1"/>
                </a:solidFill>
                <a:latin typeface="Aptos"/>
                <a:ea typeface="+mn-lt"/>
                <a:cs typeface="Times New Roman"/>
              </a:rPr>
              <a:t>Room 203</a:t>
            </a:r>
          </a:p>
          <a:p>
            <a:pPr>
              <a:buNone/>
            </a:pPr>
            <a:r>
              <a:rPr lang="en-US" sz="2000" dirty="0">
                <a:solidFill>
                  <a:schemeClr val="bg1"/>
                </a:solidFill>
                <a:latin typeface="Aptos"/>
                <a:ea typeface="+mn-lt"/>
                <a:cs typeface="Times New Roman"/>
              </a:rPr>
              <a:t>Room 201 </a:t>
            </a:r>
          </a:p>
          <a:p>
            <a:pPr>
              <a:buNone/>
            </a:pPr>
            <a:endParaRPr lang="en-US" sz="1800" dirty="0">
              <a:latin typeface="Aptos"/>
              <a:ea typeface="+mn-lt"/>
              <a:cs typeface="Times New Roman"/>
            </a:endParaRPr>
          </a:p>
        </p:txBody>
      </p:sp>
      <p:sp>
        <p:nvSpPr>
          <p:cNvPr id="2" name="TextBox 1">
            <a:extLst>
              <a:ext uri="{FF2B5EF4-FFF2-40B4-BE49-F238E27FC236}">
                <a16:creationId xmlns:a16="http://schemas.microsoft.com/office/drawing/2014/main" id="{85C1FBE9-00D6-A5B6-E058-19530BFD28E5}"/>
              </a:ext>
            </a:extLst>
          </p:cNvPr>
          <p:cNvSpPr txBox="1"/>
          <p:nvPr/>
        </p:nvSpPr>
        <p:spPr>
          <a:xfrm>
            <a:off x="368067" y="192024"/>
            <a:ext cx="4968220" cy="769441"/>
          </a:xfrm>
          <a:prstGeom prst="rect">
            <a:avLst/>
          </a:prstGeom>
          <a:noFill/>
        </p:spPr>
        <p:txBody>
          <a:bodyPr wrap="none" lIns="91440" tIns="45720" rIns="91440" bIns="45720" rtlCol="0" anchor="t">
            <a:spAutoFit/>
          </a:bodyPr>
          <a:lstStyle/>
          <a:p>
            <a:r>
              <a:rPr lang="en-US" sz="4400">
                <a:solidFill>
                  <a:schemeClr val="bg1"/>
                </a:solidFill>
                <a:latin typeface="Aptos"/>
                <a:ea typeface="+mj-ea"/>
                <a:cs typeface="Times New Roman"/>
              </a:rPr>
              <a:t>Learning Outcomes</a:t>
            </a:r>
          </a:p>
        </p:txBody>
      </p:sp>
    </p:spTree>
    <p:extLst>
      <p:ext uri="{BB962C8B-B14F-4D97-AF65-F5344CB8AC3E}">
        <p14:creationId xmlns:p14="http://schemas.microsoft.com/office/powerpoint/2010/main" val="1384214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CA3D27-BBC9-51C5-711B-035DD246C52F}"/>
              </a:ext>
            </a:extLst>
          </p:cNvPr>
          <p:cNvSpPr>
            <a:spLocks noGrp="1"/>
          </p:cNvSpPr>
          <p:nvPr>
            <p:ph idx="1"/>
          </p:nvPr>
        </p:nvSpPr>
        <p:spPr>
          <a:xfrm>
            <a:off x="838200" y="1251364"/>
            <a:ext cx="10515600" cy="4351338"/>
          </a:xfrm>
        </p:spPr>
        <p:txBody>
          <a:bodyPr vert="horz" lIns="91440" tIns="45720" rIns="91440" bIns="45720" rtlCol="0" anchor="t">
            <a:normAutofit/>
          </a:bodyPr>
          <a:lstStyle/>
          <a:p>
            <a:pPr marL="0" indent="0">
              <a:buNone/>
            </a:pPr>
            <a:r>
              <a:rPr lang="en-US">
                <a:solidFill>
                  <a:schemeClr val="bg1"/>
                </a:solidFill>
              </a:rPr>
              <a:t>“I am confident that we will work together as a community to advance these goals and enhance the positive impact MCLA already has – on our students and their families, our 21,000 </a:t>
            </a:r>
            <a:br>
              <a:rPr lang="en-US">
                <a:solidFill>
                  <a:schemeClr val="bg1"/>
                </a:solidFill>
              </a:rPr>
            </a:br>
            <a:r>
              <a:rPr lang="en-US">
                <a:solidFill>
                  <a:schemeClr val="bg1"/>
                </a:solidFill>
              </a:rPr>
              <a:t>alumni, our faculty and staff, our city and the region, as well </a:t>
            </a:r>
            <a:br>
              <a:rPr lang="en-US"/>
            </a:br>
            <a:r>
              <a:rPr lang="en-US">
                <a:solidFill>
                  <a:schemeClr val="bg1"/>
                </a:solidFill>
              </a:rPr>
              <a:t>as the Commonwealth.”</a:t>
            </a:r>
          </a:p>
          <a:p>
            <a:pPr marL="0" indent="0">
              <a:buNone/>
            </a:pPr>
            <a:r>
              <a:rPr lang="en-US">
                <a:solidFill>
                  <a:schemeClr val="bg1"/>
                </a:solidFill>
              </a:rPr>
              <a:t>                  President James F. Birge</a:t>
            </a:r>
          </a:p>
        </p:txBody>
      </p:sp>
    </p:spTree>
    <p:extLst>
      <p:ext uri="{BB962C8B-B14F-4D97-AF65-F5344CB8AC3E}">
        <p14:creationId xmlns:p14="http://schemas.microsoft.com/office/powerpoint/2010/main" val="1477378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DA99D57B-0A97-D079-43BD-02D2C89BAD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812806-A066-BF6A-036A-2A36D04A0B32}"/>
              </a:ext>
            </a:extLst>
          </p:cNvPr>
          <p:cNvSpPr>
            <a:spLocks noGrp="1"/>
          </p:cNvSpPr>
          <p:nvPr>
            <p:ph idx="1"/>
          </p:nvPr>
        </p:nvSpPr>
        <p:spPr>
          <a:xfrm>
            <a:off x="838200" y="1251364"/>
            <a:ext cx="10515600" cy="4351338"/>
          </a:xfrm>
        </p:spPr>
        <p:txBody>
          <a:bodyPr vert="horz" lIns="91440" tIns="45720" rIns="91440" bIns="45720" rtlCol="0" anchor="t">
            <a:normAutofit/>
          </a:bodyPr>
          <a:lstStyle/>
          <a:p>
            <a:pPr marL="0" indent="0" algn="ctr">
              <a:buNone/>
            </a:pPr>
            <a:r>
              <a:rPr lang="en-US" sz="8000">
                <a:solidFill>
                  <a:schemeClr val="bg1"/>
                </a:solidFill>
              </a:rPr>
              <a:t>Thank you</a:t>
            </a:r>
          </a:p>
          <a:p>
            <a:pPr marL="0" indent="0" algn="ctr">
              <a:buNone/>
            </a:pPr>
            <a:endParaRPr lang="en-US" sz="8000">
              <a:solidFill>
                <a:schemeClr val="bg1"/>
              </a:solidFill>
            </a:endParaRPr>
          </a:p>
          <a:p>
            <a:pPr marL="0" indent="0" algn="ctr">
              <a:buNone/>
            </a:pPr>
            <a:r>
              <a:rPr lang="en-US" sz="8000">
                <a:solidFill>
                  <a:schemeClr val="bg1"/>
                </a:solidFill>
              </a:rPr>
              <a:t>Have a great summer!</a:t>
            </a:r>
          </a:p>
        </p:txBody>
      </p:sp>
    </p:spTree>
    <p:extLst>
      <p:ext uri="{BB962C8B-B14F-4D97-AF65-F5344CB8AC3E}">
        <p14:creationId xmlns:p14="http://schemas.microsoft.com/office/powerpoint/2010/main" val="2266526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A48D63C9-4498-922B-6F15-71E0AAB7D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B42E5-C509-FE63-4AF2-66D5DD49C7BA}"/>
              </a:ext>
            </a:extLst>
          </p:cNvPr>
          <p:cNvSpPr>
            <a:spLocks noGrp="1"/>
          </p:cNvSpPr>
          <p:nvPr>
            <p:ph type="title"/>
          </p:nvPr>
        </p:nvSpPr>
        <p:spPr>
          <a:xfrm>
            <a:off x="494093" y="274397"/>
            <a:ext cx="3954236" cy="6365216"/>
          </a:xfrm>
        </p:spPr>
        <p:txBody>
          <a:bodyPr/>
          <a:lstStyle/>
          <a:p>
            <a:br>
              <a:rPr lang="en-US" b="1">
                <a:solidFill>
                  <a:schemeClr val="bg1"/>
                </a:solidFill>
                <a:latin typeface="Aptos"/>
                <a:cs typeface="Times New Roman"/>
              </a:rPr>
            </a:br>
            <a:br>
              <a:rPr lang="en-US" b="1">
                <a:latin typeface="Aptos"/>
                <a:cs typeface="Times New Roman"/>
              </a:rPr>
            </a:br>
            <a:br>
              <a:rPr lang="en-US" b="1">
                <a:latin typeface="Aptos"/>
                <a:cs typeface="Times New Roman"/>
              </a:rPr>
            </a:br>
            <a:r>
              <a:rPr lang="en-US" b="1">
                <a:solidFill>
                  <a:schemeClr val="bg1"/>
                </a:solidFill>
                <a:latin typeface="Aptos"/>
                <a:cs typeface="Times New Roman"/>
              </a:rPr>
              <a:t>Planning Process</a:t>
            </a:r>
            <a:br>
              <a:rPr lang="en-US" b="1">
                <a:solidFill>
                  <a:schemeClr val="bg1"/>
                </a:solidFill>
                <a:latin typeface="Aptos"/>
                <a:cs typeface="Times New Roman"/>
              </a:rPr>
            </a:br>
            <a:r>
              <a:rPr lang="en-US" b="1">
                <a:solidFill>
                  <a:schemeClr val="bg1"/>
                </a:solidFill>
                <a:latin typeface="Aptos"/>
                <a:cs typeface="Times New Roman"/>
              </a:rPr>
              <a:t>Participation</a:t>
            </a:r>
            <a:br>
              <a:rPr lang="en-US" b="1">
                <a:latin typeface="Times New Roman" panose="02020603050405020304" pitchFamily="18" charset="0"/>
                <a:cs typeface="Times New Roman" panose="02020603050405020304" pitchFamily="18" charset="0"/>
              </a:rPr>
            </a:br>
            <a:br>
              <a:rPr lang="en-US" b="1">
                <a:latin typeface="Times New Roman" panose="02020603050405020304" pitchFamily="18" charset="0"/>
                <a:cs typeface="Times New Roman" panose="02020603050405020304" pitchFamily="18" charset="0"/>
              </a:rPr>
            </a:br>
            <a:br>
              <a:rPr lang="en-US" b="1">
                <a:latin typeface="Times New Roman" panose="02020603050405020304" pitchFamily="18" charset="0"/>
                <a:cs typeface="Times New Roman" panose="02020603050405020304" pitchFamily="18" charset="0"/>
              </a:rPr>
            </a:br>
            <a:endParaRPr lang="en-US" b="1">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C6096CC-7720-CEB2-A550-7D0F490A35D0}"/>
              </a:ext>
            </a:extLst>
          </p:cNvPr>
          <p:cNvSpPr txBox="1"/>
          <p:nvPr/>
        </p:nvSpPr>
        <p:spPr>
          <a:xfrm>
            <a:off x="4445790" y="1107066"/>
            <a:ext cx="7307730" cy="4893647"/>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v"/>
            </a:pPr>
            <a:r>
              <a:rPr lang="en-US" sz="2400">
                <a:solidFill>
                  <a:schemeClr val="bg1"/>
                </a:solidFill>
                <a:latin typeface="Aptos"/>
                <a:cs typeface="Times New Roman"/>
              </a:rPr>
              <a:t>Nearly 600 MCLA community members participated in the  strategic planning process with close to 1,000 data points collected</a:t>
            </a:r>
            <a:endParaRPr lang="en-US" sz="2400">
              <a:solidFill>
                <a:schemeClr val="bg1"/>
              </a:solidFill>
            </a:endParaRPr>
          </a:p>
          <a:p>
            <a:pPr marL="342900" lvl="0" indent="-342900">
              <a:buFont typeface="Wingdings" panose="05000000000000000000" pitchFamily="2" charset="2"/>
              <a:buChar char="v"/>
            </a:pPr>
            <a:endParaRPr lang="en-US" sz="2400">
              <a:solidFill>
                <a:schemeClr val="bg1"/>
              </a:solidFill>
              <a:latin typeface="Aptos"/>
              <a:cs typeface="Times New Roman" panose="02020603050405020304" pitchFamily="18" charset="0"/>
            </a:endParaRPr>
          </a:p>
          <a:p>
            <a:pPr marL="342900" lvl="0" indent="-342900">
              <a:buFont typeface="Wingdings" panose="05000000000000000000" pitchFamily="2" charset="2"/>
              <a:buChar char="v"/>
            </a:pPr>
            <a:endParaRPr lang="en-US" sz="2400">
              <a:solidFill>
                <a:schemeClr val="accent4">
                  <a:lumMod val="20000"/>
                  <a:lumOff val="80000"/>
                </a:schemeClr>
              </a:solidFill>
              <a:latin typeface="Aptos"/>
              <a:cs typeface="Times New Roman" panose="02020603050405020304" pitchFamily="18" charset="0"/>
            </a:endParaRPr>
          </a:p>
          <a:p>
            <a:pPr marL="342900" indent="-342900">
              <a:buFont typeface="Wingdings" panose="05000000000000000000" pitchFamily="2" charset="2"/>
              <a:buChar char="v"/>
            </a:pPr>
            <a:r>
              <a:rPr lang="en-US" sz="2400">
                <a:solidFill>
                  <a:schemeClr val="bg1"/>
                </a:solidFill>
                <a:latin typeface="Aptos"/>
                <a:cs typeface="Times New Roman"/>
              </a:rPr>
              <a:t>More than 75 MCLA community members are currently participating  in the strategic planning working groups</a:t>
            </a:r>
          </a:p>
          <a:p>
            <a:pPr marL="342900" lvl="0" indent="-342900">
              <a:buFont typeface="Wingdings" panose="05000000000000000000" pitchFamily="2" charset="2"/>
              <a:buChar char="v"/>
            </a:pPr>
            <a:endParaRPr lang="en-US" sz="2400">
              <a:solidFill>
                <a:schemeClr val="bg1"/>
              </a:solidFill>
              <a:latin typeface="Aptos"/>
              <a:cs typeface="Times New Roman" panose="02020603050405020304" pitchFamily="18" charset="0"/>
            </a:endParaRPr>
          </a:p>
          <a:p>
            <a:pPr marL="342900" lvl="0" indent="-342900">
              <a:buFont typeface="Wingdings" panose="05000000000000000000" pitchFamily="2" charset="2"/>
              <a:buChar char="v"/>
            </a:pPr>
            <a:endParaRPr lang="en-US" sz="2400">
              <a:solidFill>
                <a:schemeClr val="accent4">
                  <a:lumMod val="20000"/>
                  <a:lumOff val="80000"/>
                </a:schemeClr>
              </a:solidFill>
              <a:latin typeface="Aptos"/>
              <a:cs typeface="Times New Roman" panose="02020603050405020304" pitchFamily="18" charset="0"/>
            </a:endParaRPr>
          </a:p>
          <a:p>
            <a:pPr marL="342900" indent="-342900">
              <a:buFont typeface="Wingdings" panose="05000000000000000000" pitchFamily="2" charset="2"/>
              <a:buChar char="v"/>
            </a:pPr>
            <a:r>
              <a:rPr lang="en-US" sz="2400">
                <a:solidFill>
                  <a:schemeClr val="bg1"/>
                </a:solidFill>
                <a:latin typeface="Aptos"/>
                <a:cs typeface="Times New Roman"/>
              </a:rPr>
              <a:t>Project leaders are engaging additional campus colleagues in their work, creating an inclusive process</a:t>
            </a:r>
          </a:p>
        </p:txBody>
      </p:sp>
    </p:spTree>
    <p:extLst>
      <p:ext uri="{BB962C8B-B14F-4D97-AF65-F5344CB8AC3E}">
        <p14:creationId xmlns:p14="http://schemas.microsoft.com/office/powerpoint/2010/main" val="1877213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953C68FA-FED0-0425-54E2-44630DCAD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668E5-0389-0097-E753-D74EF93D3070}"/>
              </a:ext>
            </a:extLst>
          </p:cNvPr>
          <p:cNvSpPr>
            <a:spLocks noGrp="1"/>
          </p:cNvSpPr>
          <p:nvPr>
            <p:ph type="title"/>
          </p:nvPr>
        </p:nvSpPr>
        <p:spPr/>
        <p:txBody>
          <a:bodyPr/>
          <a:lstStyle/>
          <a:p>
            <a:pPr algn="ctr"/>
            <a:r>
              <a:rPr lang="en-US">
                <a:solidFill>
                  <a:schemeClr val="bg1"/>
                </a:solidFill>
                <a:latin typeface="Aptos"/>
                <a:cs typeface="Times New Roman"/>
              </a:rPr>
              <a:t>Institutional Planning Timeline</a:t>
            </a:r>
            <a:br>
              <a:rPr lang="en-US">
                <a:latin typeface="Aptos"/>
                <a:cs typeface="Times New Roman" panose="02020603050405020304" pitchFamily="18" charset="0"/>
              </a:rPr>
            </a:br>
            <a:r>
              <a:rPr lang="en-US">
                <a:solidFill>
                  <a:schemeClr val="bg1"/>
                </a:solidFill>
                <a:latin typeface="Aptos"/>
                <a:cs typeface="Times New Roman"/>
              </a:rPr>
              <a:t>2021 - 2028</a:t>
            </a:r>
          </a:p>
        </p:txBody>
      </p:sp>
      <p:sp>
        <p:nvSpPr>
          <p:cNvPr id="4" name="Arrow: Right 3">
            <a:extLst>
              <a:ext uri="{FF2B5EF4-FFF2-40B4-BE49-F238E27FC236}">
                <a16:creationId xmlns:a16="http://schemas.microsoft.com/office/drawing/2014/main" id="{BD70E386-AC7A-E24C-7E68-12E2FE580E6A}"/>
              </a:ext>
            </a:extLst>
          </p:cNvPr>
          <p:cNvSpPr/>
          <p:nvPr/>
        </p:nvSpPr>
        <p:spPr>
          <a:xfrm>
            <a:off x="1847174" y="3210902"/>
            <a:ext cx="3703868" cy="1512520"/>
          </a:xfrm>
          <a:prstGeom prst="rightArrow">
            <a:avLst/>
          </a:prstGeom>
          <a:solidFill>
            <a:srgbClr val="E3E935"/>
          </a:solidFill>
          <a:ln>
            <a:solidFill>
              <a:srgbClr val="002060"/>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solidFill>
                  <a:srgbClr val="002B49"/>
                </a:solidFill>
              </a:rPr>
              <a:t>Strategic Facilities Planning</a:t>
            </a:r>
          </a:p>
          <a:p>
            <a:pPr algn="ctr"/>
            <a:r>
              <a:rPr lang="en-US">
                <a:solidFill>
                  <a:srgbClr val="002B49"/>
                </a:solidFill>
              </a:rPr>
              <a:t>2025-2026</a:t>
            </a:r>
          </a:p>
        </p:txBody>
      </p:sp>
      <p:sp>
        <p:nvSpPr>
          <p:cNvPr id="6" name="Arrow: Right 5">
            <a:extLst>
              <a:ext uri="{FF2B5EF4-FFF2-40B4-BE49-F238E27FC236}">
                <a16:creationId xmlns:a16="http://schemas.microsoft.com/office/drawing/2014/main" id="{BDD6E72E-421B-C5ED-D192-CA2C27D01514}"/>
              </a:ext>
            </a:extLst>
          </p:cNvPr>
          <p:cNvSpPr/>
          <p:nvPr/>
        </p:nvSpPr>
        <p:spPr>
          <a:xfrm>
            <a:off x="8004807" y="1800257"/>
            <a:ext cx="3628841" cy="1447040"/>
          </a:xfrm>
          <a:prstGeom prst="rightArrow">
            <a:avLst/>
          </a:prstGeom>
          <a:solidFill>
            <a:srgbClr val="FFCD00"/>
          </a:solidFill>
          <a:ln>
            <a:solidFill>
              <a:srgbClr val="002060"/>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solidFill>
                  <a:srgbClr val="002B49"/>
                </a:solidFill>
              </a:rPr>
              <a:t>Strategic Planning</a:t>
            </a:r>
          </a:p>
          <a:p>
            <a:pPr algn="ctr"/>
            <a:r>
              <a:rPr lang="en-US">
                <a:solidFill>
                  <a:srgbClr val="002B49"/>
                </a:solidFill>
              </a:rPr>
              <a:t>2025-2030</a:t>
            </a:r>
          </a:p>
        </p:txBody>
      </p:sp>
      <p:sp>
        <p:nvSpPr>
          <p:cNvPr id="3" name="Arrow: Right 2">
            <a:extLst>
              <a:ext uri="{FF2B5EF4-FFF2-40B4-BE49-F238E27FC236}">
                <a16:creationId xmlns:a16="http://schemas.microsoft.com/office/drawing/2014/main" id="{61461554-9541-2AED-3C59-E6A8A61EBEB6}"/>
              </a:ext>
            </a:extLst>
          </p:cNvPr>
          <p:cNvSpPr/>
          <p:nvPr/>
        </p:nvSpPr>
        <p:spPr>
          <a:xfrm>
            <a:off x="4175917" y="4967666"/>
            <a:ext cx="3703868" cy="1448622"/>
          </a:xfrm>
          <a:prstGeom prst="rightArrow">
            <a:avLst/>
          </a:prstGeom>
          <a:solidFill>
            <a:srgbClr val="45A141"/>
          </a:solidFill>
          <a:ln>
            <a:solidFill>
              <a:srgbClr val="002060"/>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solidFill>
                  <a:schemeClr val="bg1"/>
                </a:solidFill>
              </a:rPr>
              <a:t>NECHE Interim Report</a:t>
            </a:r>
          </a:p>
          <a:p>
            <a:pPr algn="ctr"/>
            <a:r>
              <a:rPr lang="en-US">
                <a:solidFill>
                  <a:schemeClr val="bg1"/>
                </a:solidFill>
              </a:rPr>
              <a:t>2027-2028</a:t>
            </a:r>
          </a:p>
        </p:txBody>
      </p:sp>
      <p:sp>
        <p:nvSpPr>
          <p:cNvPr id="5" name="Arrow: Right 4">
            <a:extLst>
              <a:ext uri="{FF2B5EF4-FFF2-40B4-BE49-F238E27FC236}">
                <a16:creationId xmlns:a16="http://schemas.microsoft.com/office/drawing/2014/main" id="{AF8AF1A8-AC7D-7E58-D82F-33238C82EAE5}"/>
              </a:ext>
            </a:extLst>
          </p:cNvPr>
          <p:cNvSpPr/>
          <p:nvPr/>
        </p:nvSpPr>
        <p:spPr>
          <a:xfrm>
            <a:off x="543603" y="1800257"/>
            <a:ext cx="3619676" cy="1443533"/>
          </a:xfrm>
          <a:prstGeom prst="rightArrow">
            <a:avLst/>
          </a:prstGeom>
          <a:solidFill>
            <a:srgbClr val="88DBDF"/>
          </a:solidFill>
          <a:ln>
            <a:solidFill>
              <a:srgbClr val="002060"/>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solidFill>
                  <a:schemeClr val="tx2">
                    <a:lumMod val="90000"/>
                    <a:lumOff val="10000"/>
                  </a:schemeClr>
                </a:solidFill>
              </a:rPr>
              <a:t>Pathways Campaign</a:t>
            </a:r>
          </a:p>
          <a:p>
            <a:pPr algn="ctr"/>
            <a:r>
              <a:rPr lang="en-US">
                <a:solidFill>
                  <a:schemeClr val="tx2">
                    <a:lumMod val="90000"/>
                    <a:lumOff val="10000"/>
                  </a:schemeClr>
                </a:solidFill>
              </a:rPr>
              <a:t>2021-2026</a:t>
            </a:r>
          </a:p>
        </p:txBody>
      </p:sp>
      <p:sp>
        <p:nvSpPr>
          <p:cNvPr id="7" name="Arrow: Right 6">
            <a:extLst>
              <a:ext uri="{FF2B5EF4-FFF2-40B4-BE49-F238E27FC236}">
                <a16:creationId xmlns:a16="http://schemas.microsoft.com/office/drawing/2014/main" id="{C96E507D-695A-E343-1B39-58B42C019412}"/>
              </a:ext>
            </a:extLst>
          </p:cNvPr>
          <p:cNvSpPr/>
          <p:nvPr/>
        </p:nvSpPr>
        <p:spPr>
          <a:xfrm>
            <a:off x="4276497" y="1827718"/>
            <a:ext cx="3619675" cy="1449444"/>
          </a:xfrm>
          <a:prstGeom prst="rightArrow">
            <a:avLst/>
          </a:prstGeom>
          <a:solidFill>
            <a:srgbClr val="0085CA"/>
          </a:solidFill>
          <a:ln>
            <a:solidFill>
              <a:srgbClr val="002060"/>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a:solidFill>
                  <a:schemeClr val="bg1"/>
                </a:solidFill>
              </a:rPr>
              <a:t>NECHE 10 Year Review</a:t>
            </a:r>
          </a:p>
          <a:p>
            <a:pPr algn="ctr"/>
            <a:r>
              <a:rPr lang="en-US">
                <a:solidFill>
                  <a:schemeClr val="bg1"/>
                </a:solidFill>
              </a:rPr>
              <a:t>2022-2032</a:t>
            </a:r>
          </a:p>
        </p:txBody>
      </p:sp>
      <p:sp>
        <p:nvSpPr>
          <p:cNvPr id="8" name="Arrow: Right 7">
            <a:extLst>
              <a:ext uri="{FF2B5EF4-FFF2-40B4-BE49-F238E27FC236}">
                <a16:creationId xmlns:a16="http://schemas.microsoft.com/office/drawing/2014/main" id="{2BDEA11D-F4CB-1D62-295B-35CF4EC704A7}"/>
              </a:ext>
            </a:extLst>
          </p:cNvPr>
          <p:cNvSpPr/>
          <p:nvPr/>
        </p:nvSpPr>
        <p:spPr>
          <a:xfrm>
            <a:off x="6240741" y="3210902"/>
            <a:ext cx="3705486" cy="1605862"/>
          </a:xfrm>
          <a:prstGeom prst="rightArrow">
            <a:avLst/>
          </a:prstGeom>
          <a:solidFill>
            <a:schemeClr val="accent1">
              <a:lumMod val="60000"/>
              <a:lumOff val="40000"/>
            </a:schemeClr>
          </a:solidFill>
          <a:ln>
            <a:solidFill>
              <a:srgbClr val="002060"/>
            </a:solid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1600"/>
              <a:t>Strategic Partnerships</a:t>
            </a:r>
          </a:p>
          <a:p>
            <a:pPr algn="ctr"/>
            <a:r>
              <a:rPr lang="en-US" sz="1600"/>
              <a:t>with NISS and Gardner Institute</a:t>
            </a:r>
          </a:p>
          <a:p>
            <a:pPr algn="ctr"/>
            <a:r>
              <a:rPr lang="en-US"/>
              <a:t>2026-2027</a:t>
            </a:r>
          </a:p>
        </p:txBody>
      </p:sp>
    </p:spTree>
    <p:extLst>
      <p:ext uri="{BB962C8B-B14F-4D97-AF65-F5344CB8AC3E}">
        <p14:creationId xmlns:p14="http://schemas.microsoft.com/office/powerpoint/2010/main" val="168849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B1B34866-BB2F-D834-7F1C-1C0AFDD295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73EBE-61EF-ED8D-D13E-499EEEEE0611}"/>
              </a:ext>
            </a:extLst>
          </p:cNvPr>
          <p:cNvSpPr>
            <a:spLocks noGrp="1"/>
          </p:cNvSpPr>
          <p:nvPr>
            <p:ph type="title"/>
          </p:nvPr>
        </p:nvSpPr>
        <p:spPr>
          <a:xfrm>
            <a:off x="466413" y="247894"/>
            <a:ext cx="4430486" cy="6351361"/>
          </a:xfrm>
        </p:spPr>
        <p:txBody>
          <a:bodyPr/>
          <a:lstStyle/>
          <a:p>
            <a:br>
              <a:rPr lang="en-US" b="1">
                <a:solidFill>
                  <a:schemeClr val="bg1"/>
                </a:solidFill>
                <a:latin typeface="Aptos"/>
                <a:cs typeface="Times New Roman"/>
              </a:rPr>
            </a:br>
            <a:r>
              <a:rPr lang="en-US" b="1">
                <a:solidFill>
                  <a:schemeClr val="bg1"/>
                </a:solidFill>
                <a:latin typeface="Aptos"/>
                <a:cs typeface="Times New Roman"/>
              </a:rPr>
              <a:t>Plan Highlights</a:t>
            </a:r>
            <a:br>
              <a:rPr lang="en-US" b="1">
                <a:latin typeface="Aptos"/>
                <a:cs typeface="Times New Roman" panose="02020603050405020304" pitchFamily="18" charset="0"/>
              </a:rPr>
            </a:br>
            <a:br>
              <a:rPr lang="en-US" b="1">
                <a:latin typeface="Times New Roman"/>
                <a:cs typeface="Times New Roman" panose="02020603050405020304" pitchFamily="18" charset="0"/>
              </a:rPr>
            </a:br>
            <a:endParaRPr lang="en-US" b="1">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5F680D3-A548-9FF4-F52A-7243E1091986}"/>
              </a:ext>
            </a:extLst>
          </p:cNvPr>
          <p:cNvSpPr txBox="1"/>
          <p:nvPr/>
        </p:nvSpPr>
        <p:spPr>
          <a:xfrm>
            <a:off x="5237779" y="427691"/>
            <a:ext cx="6653035" cy="5847755"/>
          </a:xfrm>
          <a:prstGeom prst="rect">
            <a:avLst/>
          </a:prstGeom>
          <a:noFill/>
        </p:spPr>
        <p:txBody>
          <a:bodyPr wrap="square" lIns="91440" tIns="45720" rIns="91440" bIns="45720" rtlCol="0" anchor="t">
            <a:spAutoFit/>
          </a:bodyPr>
          <a:lstStyle/>
          <a:p>
            <a:pPr lvl="0"/>
            <a:r>
              <a:rPr lang="en-US" sz="2200">
                <a:solidFill>
                  <a:srgbClr val="FFCD00"/>
                </a:solidFill>
                <a:latin typeface="Aptos"/>
                <a:cs typeface="Times New Roman"/>
              </a:rPr>
              <a:t>Goal 1: Distinctive liberal arts mission:</a:t>
            </a:r>
            <a:r>
              <a:rPr lang="en-US" sz="2200">
                <a:solidFill>
                  <a:schemeClr val="bg1"/>
                </a:solidFill>
                <a:latin typeface="Aptos"/>
                <a:cs typeface="Times New Roman"/>
              </a:rPr>
              <a:t> Refine and promote MCLA’s distinctive public liberal arts mission and vision in response to the evolving role of higher education and align key institutional decisions and resources accordingly</a:t>
            </a:r>
            <a:endParaRPr lang="en-US" sz="2200">
              <a:solidFill>
                <a:schemeClr val="bg1"/>
              </a:solidFill>
              <a:latin typeface="Aptos"/>
              <a:cs typeface="Times New Roman" panose="02020603050405020304" pitchFamily="18" charset="0"/>
            </a:endParaRPr>
          </a:p>
          <a:p>
            <a:pPr lvl="0"/>
            <a:endParaRPr lang="en-US" sz="2200">
              <a:solidFill>
                <a:schemeClr val="accent4">
                  <a:lumMod val="20000"/>
                  <a:lumOff val="80000"/>
                </a:schemeClr>
              </a:solidFill>
              <a:latin typeface="Aptos"/>
              <a:cs typeface="Times New Roman" panose="02020603050405020304" pitchFamily="18" charset="0"/>
            </a:endParaRPr>
          </a:p>
          <a:p>
            <a:pPr lvl="0"/>
            <a:r>
              <a:rPr lang="en-US" sz="2200">
                <a:solidFill>
                  <a:srgbClr val="FFCD00"/>
                </a:solidFill>
                <a:latin typeface="Aptos"/>
                <a:cs typeface="Times New Roman"/>
              </a:rPr>
              <a:t>Goal 2: Increase access, belonging, and success</a:t>
            </a:r>
            <a:r>
              <a:rPr lang="en-US" sz="2200">
                <a:solidFill>
                  <a:schemeClr val="accent4">
                    <a:lumMod val="20000"/>
                    <a:lumOff val="80000"/>
                  </a:schemeClr>
                </a:solidFill>
                <a:latin typeface="Aptos"/>
                <a:cs typeface="Times New Roman"/>
              </a:rPr>
              <a:t>: </a:t>
            </a:r>
            <a:r>
              <a:rPr lang="en-US" sz="2200">
                <a:solidFill>
                  <a:schemeClr val="bg1"/>
                </a:solidFill>
                <a:latin typeface="Aptos"/>
                <a:cs typeface="Times New Roman"/>
              </a:rPr>
              <a:t>Build responsive and sustainable institutional structures and practices to increase access, belonging, and success for all members of the MCLA community, with particular focus on those traditionally excluded from higher education</a:t>
            </a:r>
            <a:endParaRPr lang="en-US" sz="2200">
              <a:solidFill>
                <a:schemeClr val="bg1"/>
              </a:solidFill>
              <a:latin typeface="Aptos"/>
              <a:cs typeface="Times New Roman" panose="02020603050405020304" pitchFamily="18" charset="0"/>
            </a:endParaRPr>
          </a:p>
          <a:p>
            <a:pPr lvl="0"/>
            <a:endParaRPr lang="en-US" sz="2200">
              <a:solidFill>
                <a:schemeClr val="accent4">
                  <a:lumMod val="20000"/>
                  <a:lumOff val="80000"/>
                </a:schemeClr>
              </a:solidFill>
              <a:latin typeface="Aptos"/>
              <a:cs typeface="Times New Roman" panose="02020603050405020304" pitchFamily="18" charset="0"/>
            </a:endParaRPr>
          </a:p>
          <a:p>
            <a:pPr lvl="0"/>
            <a:r>
              <a:rPr lang="en-US" sz="2200">
                <a:solidFill>
                  <a:srgbClr val="FFCD00"/>
                </a:solidFill>
                <a:latin typeface="Aptos"/>
                <a:cs typeface="Times New Roman"/>
              </a:rPr>
              <a:t>Goal 3: Enhance the student experience:</a:t>
            </a:r>
            <a:r>
              <a:rPr lang="en-US" sz="2200">
                <a:solidFill>
                  <a:schemeClr val="accent4">
                    <a:lumMod val="20000"/>
                    <a:lumOff val="80000"/>
                  </a:schemeClr>
                </a:solidFill>
                <a:latin typeface="Aptos"/>
                <a:cs typeface="Times New Roman"/>
              </a:rPr>
              <a:t> </a:t>
            </a:r>
            <a:r>
              <a:rPr lang="en-US" sz="2200">
                <a:solidFill>
                  <a:schemeClr val="bg1"/>
                </a:solidFill>
                <a:latin typeface="Aptos"/>
                <a:cs typeface="Times New Roman"/>
              </a:rPr>
              <a:t>Strengthen and develop innovative initiatives that enhance the holistic student experience and cultivate a campus culture responsive to student voice</a:t>
            </a:r>
          </a:p>
        </p:txBody>
      </p:sp>
    </p:spTree>
    <p:extLst>
      <p:ext uri="{BB962C8B-B14F-4D97-AF65-F5344CB8AC3E}">
        <p14:creationId xmlns:p14="http://schemas.microsoft.com/office/powerpoint/2010/main" val="4050904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1AB44E21-3A8D-A192-F268-F5E9E0E5EA8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659EFF3-EA03-AD52-05D9-CAE9A0F95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03074-A57A-E8AA-3D26-5BBEAB4053F9}"/>
              </a:ext>
            </a:extLst>
          </p:cNvPr>
          <p:cNvSpPr>
            <a:spLocks noGrp="1"/>
          </p:cNvSpPr>
          <p:nvPr>
            <p:ph type="title"/>
          </p:nvPr>
        </p:nvSpPr>
        <p:spPr>
          <a:xfrm>
            <a:off x="510018" y="135481"/>
            <a:ext cx="7111006" cy="953635"/>
          </a:xfrm>
        </p:spPr>
        <p:txBody>
          <a:bodyPr anchor="b">
            <a:normAutofit/>
          </a:bodyPr>
          <a:lstStyle/>
          <a:p>
            <a:r>
              <a:rPr lang="en-US">
                <a:solidFill>
                  <a:schemeClr val="bg1"/>
                </a:solidFill>
                <a:latin typeface="Aptos"/>
                <a:cs typeface="Times New Roman" panose="02020603050405020304" pitchFamily="18" charset="0"/>
              </a:rPr>
              <a:t>Financial Update</a:t>
            </a:r>
          </a:p>
        </p:txBody>
      </p:sp>
      <p:sp>
        <p:nvSpPr>
          <p:cNvPr id="14" name="Content Placeholder 13">
            <a:extLst>
              <a:ext uri="{FF2B5EF4-FFF2-40B4-BE49-F238E27FC236}">
                <a16:creationId xmlns:a16="http://schemas.microsoft.com/office/drawing/2014/main" id="{E1BF4B05-6E85-C641-FC3E-ED73969EB3BA}"/>
              </a:ext>
            </a:extLst>
          </p:cNvPr>
          <p:cNvSpPr>
            <a:spLocks noGrp="1"/>
          </p:cNvSpPr>
          <p:nvPr>
            <p:ph idx="1"/>
          </p:nvPr>
        </p:nvSpPr>
        <p:spPr>
          <a:xfrm>
            <a:off x="504975" y="1237676"/>
            <a:ext cx="5792031" cy="5408307"/>
          </a:xfrm>
        </p:spPr>
        <p:txBody>
          <a:bodyPr vert="horz" lIns="91440" tIns="45720" rIns="91440" bIns="45720" rtlCol="0" anchor="t">
            <a:normAutofit/>
          </a:bodyPr>
          <a:lstStyle/>
          <a:p>
            <a:pPr>
              <a:spcBef>
                <a:spcPts val="1200"/>
              </a:spcBef>
              <a:spcAft>
                <a:spcPts val="1200"/>
              </a:spcAft>
              <a:buFont typeface="Wingdings" panose="05000000000000000000" pitchFamily="2" charset="2"/>
              <a:buChar char="v"/>
            </a:pPr>
            <a:r>
              <a:rPr lang="en-US" sz="2200">
                <a:solidFill>
                  <a:schemeClr val="bg1"/>
                </a:solidFill>
                <a:latin typeface="Aptos"/>
                <a:cs typeface="Times New Roman"/>
              </a:rPr>
              <a:t>Board budget is regularly monitored to ensure appropriate spending</a:t>
            </a:r>
            <a:endParaRPr lang="en-US" sz="2200">
              <a:solidFill>
                <a:schemeClr val="bg1"/>
              </a:solidFill>
              <a:cs typeface="Times New Roman"/>
            </a:endParaRPr>
          </a:p>
          <a:p>
            <a:pPr>
              <a:spcBef>
                <a:spcPts val="1200"/>
              </a:spcBef>
              <a:spcAft>
                <a:spcPts val="1200"/>
              </a:spcAft>
              <a:buFont typeface="Wingdings" panose="05000000000000000000" pitchFamily="2" charset="2"/>
              <a:buChar char="v"/>
            </a:pPr>
            <a:r>
              <a:rPr lang="en-US" sz="2200">
                <a:solidFill>
                  <a:schemeClr val="bg1"/>
                </a:solidFill>
                <a:latin typeface="Aptos"/>
                <a:cs typeface="Times New Roman"/>
              </a:rPr>
              <a:t>Tracking SUCCESS funds to ensure funds are utilized to support student success and engagement in support of the plan</a:t>
            </a:r>
            <a:endParaRPr lang="en-US" sz="2200">
              <a:solidFill>
                <a:schemeClr val="bg1"/>
              </a:solidFill>
              <a:cs typeface="Times New Roman"/>
            </a:endParaRPr>
          </a:p>
          <a:p>
            <a:pPr>
              <a:spcBef>
                <a:spcPts val="1200"/>
              </a:spcBef>
              <a:spcAft>
                <a:spcPts val="1200"/>
              </a:spcAft>
              <a:buFont typeface="Wingdings" panose="05000000000000000000" pitchFamily="2" charset="2"/>
              <a:buChar char="v"/>
            </a:pPr>
            <a:r>
              <a:rPr lang="en-US" sz="2200">
                <a:solidFill>
                  <a:schemeClr val="bg1"/>
                </a:solidFill>
                <a:latin typeface="Aptos"/>
                <a:cs typeface="Times New Roman"/>
              </a:rPr>
              <a:t>Built the FY 27-28 Strategic Planning budget</a:t>
            </a:r>
          </a:p>
          <a:p>
            <a:pPr>
              <a:spcBef>
                <a:spcPts val="1200"/>
              </a:spcBef>
              <a:spcAft>
                <a:spcPts val="1200"/>
              </a:spcAft>
              <a:buFont typeface="Wingdings" panose="05000000000000000000" pitchFamily="2" charset="2"/>
              <a:buChar char="v"/>
            </a:pPr>
            <a:r>
              <a:rPr lang="en-US" sz="2200">
                <a:solidFill>
                  <a:schemeClr val="bg1"/>
                </a:solidFill>
                <a:latin typeface="Aptos"/>
                <a:cs typeface="Times New Roman"/>
              </a:rPr>
              <a:t>Monitoring DCAMM (Bright Grant) funding opportunities to support campus upgrades </a:t>
            </a:r>
          </a:p>
          <a:p>
            <a:pPr>
              <a:spcBef>
                <a:spcPts val="1200"/>
              </a:spcBef>
              <a:spcAft>
                <a:spcPts val="1200"/>
              </a:spcAft>
              <a:buFont typeface="Wingdings" panose="05000000000000000000" pitchFamily="2" charset="2"/>
              <a:buChar char="v"/>
            </a:pPr>
            <a:r>
              <a:rPr lang="en-US" sz="2200">
                <a:solidFill>
                  <a:schemeClr val="bg1"/>
                </a:solidFill>
                <a:cs typeface="Times New Roman"/>
              </a:rPr>
              <a:t>Included Advancement on Oversight Committee</a:t>
            </a:r>
          </a:p>
        </p:txBody>
      </p:sp>
      <p:pic>
        <p:nvPicPr>
          <p:cNvPr id="8" name="Picture 7">
            <a:extLst>
              <a:ext uri="{FF2B5EF4-FFF2-40B4-BE49-F238E27FC236}">
                <a16:creationId xmlns:a16="http://schemas.microsoft.com/office/drawing/2014/main" id="{5547054B-96C0-EA13-9944-F4CCC44419E7}"/>
              </a:ext>
            </a:extLst>
          </p:cNvPr>
          <p:cNvPicPr>
            <a:picLocks noChangeAspect="1"/>
          </p:cNvPicPr>
          <p:nvPr/>
        </p:nvPicPr>
        <p:blipFill>
          <a:blip r:embed="rId3">
            <a:extLst>
              <a:ext uri="{28A0092B-C50C-407E-A947-70E740481C1C}">
                <a14:useLocalDpi xmlns:a14="http://schemas.microsoft.com/office/drawing/2010/main" val="0"/>
              </a:ext>
            </a:extLst>
          </a:blip>
          <a:srcRect t="21743" b="21743"/>
          <a:stretch/>
        </p:blipFill>
        <p:spPr>
          <a:xfrm>
            <a:off x="8750237" y="3946502"/>
            <a:ext cx="3438715" cy="2911498"/>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a:extLst>
              <a:ext uri="{FF2B5EF4-FFF2-40B4-BE49-F238E27FC236}">
                <a16:creationId xmlns:a16="http://schemas.microsoft.com/office/drawing/2014/main" id="{84369870-96D0-CD81-B62F-736B1AAE82B4}"/>
              </a:ext>
            </a:extLst>
          </p:cNvPr>
          <p:cNvPicPr>
            <a:picLocks noChangeAspect="1"/>
          </p:cNvPicPr>
          <p:nvPr/>
        </p:nvPicPr>
        <p:blipFill>
          <a:blip r:embed="rId4">
            <a:extLst>
              <a:ext uri="{28A0092B-C50C-407E-A947-70E740481C1C}">
                <a14:useLocalDpi xmlns:a14="http://schemas.microsoft.com/office/drawing/2010/main" val="0"/>
              </a:ext>
            </a:extLst>
          </a:blip>
          <a:srcRect l="16852" r="16852"/>
          <a:stretch/>
        </p:blipFill>
        <p:spPr>
          <a:xfrm>
            <a:off x="6486870" y="2014556"/>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Content Placeholder 5">
            <a:extLst>
              <a:ext uri="{FF2B5EF4-FFF2-40B4-BE49-F238E27FC236}">
                <a16:creationId xmlns:a16="http://schemas.microsoft.com/office/drawing/2014/main" id="{C1C7DE8F-55C3-46D8-47E0-A5EAD299E526}"/>
              </a:ext>
            </a:extLst>
          </p:cNvPr>
          <p:cNvPicPr>
            <a:picLocks noChangeAspect="1"/>
          </p:cNvPicPr>
          <p:nvPr/>
        </p:nvPicPr>
        <p:blipFill>
          <a:blip r:embed="rId5">
            <a:extLst>
              <a:ext uri="{28A0092B-C50C-407E-A947-70E740481C1C}">
                <a14:useLocalDpi xmlns:a14="http://schemas.microsoft.com/office/drawing/2010/main" val="0"/>
              </a:ext>
            </a:extLst>
          </a:blip>
          <a:srcRect l="6803" r="6803"/>
          <a:stretch/>
        </p:blipFill>
        <p:spPr>
          <a:xfrm>
            <a:off x="8438241" y="-5"/>
            <a:ext cx="3751616" cy="2907024"/>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156548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3EFF1B6D-B213-4199-18BC-2FA4310F4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A2D93-550E-C70C-0B95-57E2CB3C0E12}"/>
              </a:ext>
            </a:extLst>
          </p:cNvPr>
          <p:cNvSpPr>
            <a:spLocks noGrp="1"/>
          </p:cNvSpPr>
          <p:nvPr>
            <p:ph type="title"/>
          </p:nvPr>
        </p:nvSpPr>
        <p:spPr>
          <a:xfrm>
            <a:off x="642259" y="679450"/>
            <a:ext cx="4430486" cy="6351361"/>
          </a:xfrm>
        </p:spPr>
        <p:txBody>
          <a:bodyPr/>
          <a:lstStyle/>
          <a:p>
            <a:r>
              <a:rPr lang="en-US" b="1">
                <a:solidFill>
                  <a:schemeClr val="bg1"/>
                </a:solidFill>
                <a:latin typeface="Aptos"/>
                <a:cs typeface="Times New Roman"/>
              </a:rPr>
              <a:t>Goal Teams</a:t>
            </a:r>
            <a:br>
              <a:rPr lang="en-US" b="1">
                <a:solidFill>
                  <a:schemeClr val="bg1"/>
                </a:solidFill>
                <a:latin typeface="Aptos"/>
                <a:cs typeface="Times New Roman"/>
              </a:rPr>
            </a:br>
            <a:r>
              <a:rPr lang="en-US" b="1">
                <a:solidFill>
                  <a:schemeClr val="bg1"/>
                </a:solidFill>
                <a:latin typeface="Aptos"/>
                <a:cs typeface="Times New Roman"/>
              </a:rPr>
              <a:t>Participation</a:t>
            </a:r>
            <a:br>
              <a:rPr lang="en-US" b="1">
                <a:latin typeface="Times New Roman" panose="02020603050405020304" pitchFamily="18" charset="0"/>
                <a:cs typeface="Times New Roman" panose="02020603050405020304" pitchFamily="18" charset="0"/>
              </a:rPr>
            </a:br>
            <a:br>
              <a:rPr lang="en-US" b="1">
                <a:latin typeface="Times New Roman" panose="02020603050405020304" pitchFamily="18" charset="0"/>
                <a:cs typeface="Times New Roman" panose="02020603050405020304" pitchFamily="18" charset="0"/>
              </a:rPr>
            </a:br>
            <a:br>
              <a:rPr lang="en-US" b="1">
                <a:latin typeface="Times New Roman" panose="02020603050405020304" pitchFamily="18" charset="0"/>
                <a:cs typeface="Times New Roman" panose="02020603050405020304" pitchFamily="18" charset="0"/>
              </a:rPr>
            </a:br>
            <a:endParaRPr lang="en-US" b="1">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FF0A390-A5EF-DCDB-C1FF-92B60774AF82}"/>
              </a:ext>
            </a:extLst>
          </p:cNvPr>
          <p:cNvSpPr txBox="1"/>
          <p:nvPr/>
        </p:nvSpPr>
        <p:spPr>
          <a:xfrm>
            <a:off x="4406537" y="481861"/>
            <a:ext cx="2329795" cy="5965736"/>
          </a:xfrm>
          <a:prstGeom prst="rect">
            <a:avLst/>
          </a:prstGeom>
          <a:noFill/>
        </p:spPr>
        <p:txBody>
          <a:bodyPr wrap="square" lIns="91440" tIns="45720" rIns="91440" bIns="45720" rtlCol="0" anchor="t">
            <a:spAutoFit/>
          </a:bodyPr>
          <a:lstStyle/>
          <a:p>
            <a:pPr>
              <a:spcBef>
                <a:spcPts val="100"/>
              </a:spcBef>
              <a:spcAft>
                <a:spcPts val="200"/>
              </a:spcAft>
            </a:pPr>
            <a:r>
              <a:rPr lang="en-US" sz="2400">
                <a:solidFill>
                  <a:srgbClr val="FFCD00"/>
                </a:solidFill>
              </a:rPr>
              <a:t>Goal 1</a:t>
            </a:r>
          </a:p>
          <a:p>
            <a:pPr>
              <a:spcBef>
                <a:spcPts val="100"/>
              </a:spcBef>
              <a:spcAft>
                <a:spcPts val="200"/>
              </a:spcAft>
            </a:pPr>
            <a:endParaRPr lang="en-US">
              <a:solidFill>
                <a:schemeClr val="bg1"/>
              </a:solidFill>
              <a:latin typeface="Aptos"/>
              <a:cs typeface="Times New Roman"/>
            </a:endParaRPr>
          </a:p>
          <a:p>
            <a:pPr>
              <a:spcBef>
                <a:spcPts val="100"/>
              </a:spcBef>
              <a:spcAft>
                <a:spcPts val="200"/>
              </a:spcAft>
            </a:pPr>
            <a:r>
              <a:rPr lang="en-US">
                <a:solidFill>
                  <a:schemeClr val="bg1"/>
                </a:solidFill>
                <a:latin typeface="Aptos"/>
                <a:cs typeface="Times New Roman"/>
              </a:rPr>
              <a:t>Jana Boyer</a:t>
            </a:r>
          </a:p>
          <a:p>
            <a:pPr>
              <a:spcBef>
                <a:spcPts val="100"/>
              </a:spcBef>
              <a:spcAft>
                <a:spcPts val="200"/>
              </a:spcAft>
            </a:pPr>
            <a:r>
              <a:rPr lang="en-US">
                <a:solidFill>
                  <a:schemeClr val="bg1"/>
                </a:solidFill>
                <a:latin typeface="Aptos"/>
                <a:cs typeface="Times New Roman"/>
              </a:rPr>
              <a:t>Carolyn Dehner</a:t>
            </a:r>
          </a:p>
          <a:p>
            <a:pPr>
              <a:spcBef>
                <a:spcPts val="100"/>
              </a:spcBef>
              <a:spcAft>
                <a:spcPts val="200"/>
              </a:spcAft>
            </a:pPr>
            <a:r>
              <a:rPr lang="en-US">
                <a:solidFill>
                  <a:schemeClr val="bg1"/>
                </a:solidFill>
                <a:latin typeface="Aptos"/>
                <a:cs typeface="Times New Roman"/>
              </a:rPr>
              <a:t>Bernadette Alden</a:t>
            </a:r>
            <a:endParaRPr lang="en-US">
              <a:solidFill>
                <a:schemeClr val="bg1"/>
              </a:solidFill>
            </a:endParaRPr>
          </a:p>
          <a:p>
            <a:pPr>
              <a:spcBef>
                <a:spcPts val="100"/>
              </a:spcBef>
              <a:spcAft>
                <a:spcPts val="200"/>
              </a:spcAft>
            </a:pPr>
            <a:r>
              <a:rPr lang="en-US">
                <a:solidFill>
                  <a:schemeClr val="bg1"/>
                </a:solidFill>
                <a:latin typeface="Aptos"/>
                <a:cs typeface="Times New Roman"/>
              </a:rPr>
              <a:t>Lynette Bond</a:t>
            </a:r>
          </a:p>
          <a:p>
            <a:pPr>
              <a:spcBef>
                <a:spcPts val="100"/>
              </a:spcBef>
              <a:spcAft>
                <a:spcPts val="200"/>
              </a:spcAft>
            </a:pPr>
            <a:r>
              <a:rPr lang="en-US">
                <a:solidFill>
                  <a:schemeClr val="bg1"/>
                </a:solidFill>
                <a:latin typeface="Aptos"/>
                <a:cs typeface="Times New Roman"/>
              </a:rPr>
              <a:t>Maggie Clark</a:t>
            </a:r>
          </a:p>
          <a:p>
            <a:pPr>
              <a:spcBef>
                <a:spcPts val="100"/>
              </a:spcBef>
              <a:spcAft>
                <a:spcPts val="200"/>
              </a:spcAft>
            </a:pPr>
            <a:r>
              <a:rPr lang="en-US">
                <a:solidFill>
                  <a:schemeClr val="bg1"/>
                </a:solidFill>
                <a:latin typeface="Aptos"/>
                <a:cs typeface="Times New Roman"/>
              </a:rPr>
              <a:t>Jen Dix</a:t>
            </a:r>
          </a:p>
          <a:p>
            <a:pPr>
              <a:spcBef>
                <a:spcPts val="100"/>
              </a:spcBef>
              <a:spcAft>
                <a:spcPts val="200"/>
              </a:spcAft>
            </a:pPr>
            <a:r>
              <a:rPr lang="en-US">
                <a:solidFill>
                  <a:schemeClr val="bg1"/>
                </a:solidFill>
                <a:latin typeface="Aptos"/>
                <a:cs typeface="Times New Roman"/>
              </a:rPr>
              <a:t>Mike Gladu</a:t>
            </a:r>
          </a:p>
          <a:p>
            <a:pPr>
              <a:spcBef>
                <a:spcPts val="100"/>
              </a:spcBef>
              <a:spcAft>
                <a:spcPts val="200"/>
              </a:spcAft>
            </a:pPr>
            <a:r>
              <a:rPr lang="fi-FI">
                <a:solidFill>
                  <a:schemeClr val="bg1"/>
                </a:solidFill>
                <a:latin typeface="Aptos"/>
                <a:cs typeface="Times New Roman"/>
              </a:rPr>
              <a:t>Tia Kareh</a:t>
            </a:r>
          </a:p>
          <a:p>
            <a:pPr>
              <a:spcBef>
                <a:spcPts val="100"/>
              </a:spcBef>
              <a:spcAft>
                <a:spcPts val="200"/>
              </a:spcAft>
            </a:pPr>
            <a:r>
              <a:rPr lang="fi-FI">
                <a:solidFill>
                  <a:schemeClr val="bg1"/>
                </a:solidFill>
                <a:latin typeface="Aptos"/>
                <a:cs typeface="Times New Roman"/>
              </a:rPr>
              <a:t>Doreen Kleinman</a:t>
            </a:r>
          </a:p>
          <a:p>
            <a:pPr>
              <a:spcBef>
                <a:spcPts val="100"/>
              </a:spcBef>
              <a:spcAft>
                <a:spcPts val="200"/>
              </a:spcAft>
            </a:pPr>
            <a:r>
              <a:rPr lang="fi-FI">
                <a:solidFill>
                  <a:schemeClr val="bg1"/>
                </a:solidFill>
                <a:latin typeface="Aptos"/>
                <a:cs typeface="Times New Roman"/>
              </a:rPr>
              <a:t>Masyn Lavariere</a:t>
            </a:r>
            <a:endParaRPr lang="en-US">
              <a:solidFill>
                <a:schemeClr val="bg1"/>
              </a:solidFill>
              <a:latin typeface="Aptos"/>
              <a:cs typeface="Times New Roman"/>
            </a:endParaRPr>
          </a:p>
          <a:p>
            <a:pPr>
              <a:spcBef>
                <a:spcPts val="100"/>
              </a:spcBef>
              <a:spcAft>
                <a:spcPts val="200"/>
              </a:spcAft>
            </a:pPr>
            <a:r>
              <a:rPr lang="en-US">
                <a:solidFill>
                  <a:schemeClr val="bg1"/>
                </a:solidFill>
                <a:latin typeface="Aptos"/>
                <a:cs typeface="Times New Roman"/>
              </a:rPr>
              <a:t>Kristin Nichols</a:t>
            </a:r>
          </a:p>
          <a:p>
            <a:pPr>
              <a:spcBef>
                <a:spcPts val="100"/>
              </a:spcBef>
              <a:spcAft>
                <a:spcPts val="200"/>
              </a:spcAft>
            </a:pPr>
            <a:r>
              <a:rPr lang="en-US">
                <a:solidFill>
                  <a:schemeClr val="bg1"/>
                </a:solidFill>
                <a:latin typeface="Aptos"/>
                <a:cs typeface="Times New Roman"/>
              </a:rPr>
              <a:t>Jami Pytko</a:t>
            </a:r>
          </a:p>
          <a:p>
            <a:pPr>
              <a:spcBef>
                <a:spcPts val="100"/>
              </a:spcBef>
              <a:spcAft>
                <a:spcPts val="200"/>
              </a:spcAft>
            </a:pPr>
            <a:r>
              <a:rPr lang="en-US">
                <a:solidFill>
                  <a:schemeClr val="bg1"/>
                </a:solidFill>
                <a:latin typeface="Aptos"/>
                <a:cs typeface="Times New Roman"/>
              </a:rPr>
              <a:t>Laura </a:t>
            </a:r>
            <a:r>
              <a:rPr lang="en-US" err="1">
                <a:solidFill>
                  <a:schemeClr val="bg1"/>
                </a:solidFill>
                <a:latin typeface="Aptos"/>
                <a:cs typeface="Times New Roman"/>
              </a:rPr>
              <a:t>Standley</a:t>
            </a:r>
            <a:endParaRPr lang="en-US">
              <a:solidFill>
                <a:schemeClr val="bg1"/>
              </a:solidFill>
              <a:latin typeface="Aptos"/>
              <a:cs typeface="Times New Roman"/>
            </a:endParaRPr>
          </a:p>
          <a:p>
            <a:pPr>
              <a:spcBef>
                <a:spcPts val="100"/>
              </a:spcBef>
              <a:spcAft>
                <a:spcPts val="200"/>
              </a:spcAft>
            </a:pPr>
            <a:endParaRPr lang="en-US">
              <a:solidFill>
                <a:schemeClr val="bg1"/>
              </a:solidFill>
              <a:latin typeface="Aptos"/>
              <a:cs typeface="Times New Roman"/>
            </a:endParaRPr>
          </a:p>
          <a:p>
            <a:pPr>
              <a:spcBef>
                <a:spcPts val="100"/>
              </a:spcBef>
              <a:spcAft>
                <a:spcPts val="200"/>
              </a:spcAft>
            </a:pPr>
            <a:endParaRPr lang="en-US">
              <a:solidFill>
                <a:schemeClr val="bg1"/>
              </a:solidFill>
              <a:latin typeface="Aptos"/>
              <a:cs typeface="Times New Roman"/>
            </a:endParaRPr>
          </a:p>
          <a:p>
            <a:endParaRPr lang="en-US" sz="1400">
              <a:solidFill>
                <a:schemeClr val="bg1"/>
              </a:solidFill>
              <a:latin typeface="Aptos"/>
              <a:cs typeface="Times New Roman"/>
            </a:endParaRPr>
          </a:p>
          <a:p>
            <a:endParaRPr lang="en-US" sz="1400">
              <a:solidFill>
                <a:schemeClr val="bg1"/>
              </a:solidFill>
              <a:latin typeface="Aptos"/>
              <a:cs typeface="Times New Roman"/>
            </a:endParaRPr>
          </a:p>
        </p:txBody>
      </p:sp>
      <p:sp>
        <p:nvSpPr>
          <p:cNvPr id="3" name="TextBox 2">
            <a:extLst>
              <a:ext uri="{FF2B5EF4-FFF2-40B4-BE49-F238E27FC236}">
                <a16:creationId xmlns:a16="http://schemas.microsoft.com/office/drawing/2014/main" id="{8BF5AF9B-C524-7180-560B-0FE454A3D439}"/>
              </a:ext>
            </a:extLst>
          </p:cNvPr>
          <p:cNvSpPr txBox="1"/>
          <p:nvPr/>
        </p:nvSpPr>
        <p:spPr>
          <a:xfrm>
            <a:off x="6734681" y="496078"/>
            <a:ext cx="2239415" cy="5142433"/>
          </a:xfrm>
          <a:prstGeom prst="rect">
            <a:avLst/>
          </a:prstGeom>
          <a:noFill/>
        </p:spPr>
        <p:txBody>
          <a:bodyPr wrap="square" lIns="91440" tIns="45720" rIns="91440" bIns="45720" rtlCol="0" anchor="t">
            <a:spAutoFit/>
          </a:bodyPr>
          <a:lstStyle/>
          <a:p>
            <a:pPr>
              <a:spcBef>
                <a:spcPts val="100"/>
              </a:spcBef>
              <a:spcAft>
                <a:spcPts val="200"/>
              </a:spcAft>
            </a:pPr>
            <a:r>
              <a:rPr lang="en-US" sz="2400">
                <a:solidFill>
                  <a:srgbClr val="FFCD00"/>
                </a:solidFill>
              </a:rPr>
              <a:t>Goal 2</a:t>
            </a:r>
          </a:p>
          <a:p>
            <a:pPr>
              <a:spcBef>
                <a:spcPts val="100"/>
              </a:spcBef>
              <a:spcAft>
                <a:spcPts val="200"/>
              </a:spcAft>
            </a:pPr>
            <a:endParaRPr lang="en-US">
              <a:solidFill>
                <a:schemeClr val="bg1"/>
              </a:solidFill>
              <a:latin typeface="Aptos"/>
              <a:cs typeface="Times New Roman"/>
            </a:endParaRPr>
          </a:p>
          <a:p>
            <a:pPr>
              <a:spcBef>
                <a:spcPts val="100"/>
              </a:spcBef>
              <a:spcAft>
                <a:spcPts val="200"/>
              </a:spcAft>
            </a:pPr>
            <a:r>
              <a:rPr lang="en-US">
                <a:solidFill>
                  <a:schemeClr val="bg1"/>
                </a:solidFill>
                <a:latin typeface="Aptos"/>
                <a:cs typeface="Times New Roman"/>
              </a:rPr>
              <a:t>Patrick Connelly</a:t>
            </a:r>
          </a:p>
          <a:p>
            <a:pPr>
              <a:spcBef>
                <a:spcPts val="100"/>
              </a:spcBef>
              <a:spcAft>
                <a:spcPts val="200"/>
              </a:spcAft>
            </a:pPr>
            <a:r>
              <a:rPr lang="en-US">
                <a:solidFill>
                  <a:schemeClr val="bg1"/>
                </a:solidFill>
                <a:latin typeface="Aptos"/>
                <a:cs typeface="Times New Roman"/>
              </a:rPr>
              <a:t>Lynn C. White Cloud</a:t>
            </a:r>
          </a:p>
          <a:p>
            <a:pPr>
              <a:spcBef>
                <a:spcPts val="100"/>
              </a:spcBef>
              <a:spcAft>
                <a:spcPts val="200"/>
              </a:spcAft>
            </a:pPr>
            <a:r>
              <a:rPr lang="en-US">
                <a:solidFill>
                  <a:schemeClr val="bg1"/>
                </a:solidFill>
                <a:latin typeface="Aptos"/>
                <a:cs typeface="Times New Roman"/>
              </a:rPr>
              <a:t>Emily Alling</a:t>
            </a:r>
          </a:p>
          <a:p>
            <a:pPr>
              <a:spcBef>
                <a:spcPts val="100"/>
              </a:spcBef>
              <a:spcAft>
                <a:spcPts val="200"/>
              </a:spcAft>
            </a:pPr>
            <a:r>
              <a:rPr lang="en-US">
                <a:solidFill>
                  <a:schemeClr val="bg1"/>
                </a:solidFill>
                <a:cs typeface="Times New Roman"/>
              </a:rPr>
              <a:t>John Clark</a:t>
            </a:r>
          </a:p>
          <a:p>
            <a:pPr>
              <a:spcBef>
                <a:spcPts val="100"/>
              </a:spcBef>
              <a:spcAft>
                <a:spcPts val="200"/>
              </a:spcAft>
            </a:pPr>
            <a:r>
              <a:rPr lang="en-US">
                <a:solidFill>
                  <a:schemeClr val="bg1"/>
                </a:solidFill>
                <a:latin typeface="Aptos"/>
                <a:cs typeface="Times New Roman"/>
              </a:rPr>
              <a:t>Ashleigh Hala</a:t>
            </a:r>
          </a:p>
          <a:p>
            <a:pPr>
              <a:spcBef>
                <a:spcPts val="100"/>
              </a:spcBef>
              <a:spcAft>
                <a:spcPts val="200"/>
              </a:spcAft>
            </a:pPr>
            <a:r>
              <a:rPr lang="en-US">
                <a:solidFill>
                  <a:schemeClr val="bg1"/>
                </a:solidFill>
                <a:latin typeface="Aptos"/>
                <a:cs typeface="Times New Roman"/>
              </a:rPr>
              <a:t>Cindy MacDonald</a:t>
            </a:r>
          </a:p>
          <a:p>
            <a:pPr>
              <a:spcBef>
                <a:spcPts val="100"/>
              </a:spcBef>
              <a:spcAft>
                <a:spcPts val="200"/>
              </a:spcAft>
            </a:pPr>
            <a:r>
              <a:rPr lang="en-US">
                <a:solidFill>
                  <a:schemeClr val="bg1"/>
                </a:solidFill>
                <a:latin typeface="Aptos"/>
                <a:cs typeface="Times New Roman"/>
              </a:rPr>
              <a:t>Arianna Marroquin</a:t>
            </a:r>
          </a:p>
          <a:p>
            <a:pPr>
              <a:spcBef>
                <a:spcPts val="100"/>
              </a:spcBef>
              <a:spcAft>
                <a:spcPts val="200"/>
              </a:spcAft>
            </a:pPr>
            <a:r>
              <a:rPr lang="en-US">
                <a:solidFill>
                  <a:schemeClr val="bg1"/>
                </a:solidFill>
                <a:cs typeface="Times New Roman"/>
              </a:rPr>
              <a:t>Spencer Moser</a:t>
            </a:r>
          </a:p>
          <a:p>
            <a:pPr>
              <a:spcBef>
                <a:spcPts val="100"/>
              </a:spcBef>
              <a:spcAft>
                <a:spcPts val="200"/>
              </a:spcAft>
            </a:pPr>
            <a:r>
              <a:rPr lang="en-US">
                <a:solidFill>
                  <a:schemeClr val="bg1"/>
                </a:solidFill>
                <a:latin typeface="Aptos"/>
                <a:cs typeface="Times New Roman"/>
              </a:rPr>
              <a:t>Kerri Nicoll</a:t>
            </a:r>
          </a:p>
          <a:p>
            <a:pPr>
              <a:spcBef>
                <a:spcPts val="100"/>
              </a:spcBef>
              <a:spcAft>
                <a:spcPts val="200"/>
              </a:spcAft>
            </a:pPr>
            <a:r>
              <a:rPr lang="en-US">
                <a:solidFill>
                  <a:schemeClr val="bg1"/>
                </a:solidFill>
                <a:latin typeface="Aptos"/>
                <a:cs typeface="Times New Roman"/>
              </a:rPr>
              <a:t>Nicole </a:t>
            </a:r>
            <a:r>
              <a:rPr lang="en-US" err="1">
                <a:solidFill>
                  <a:schemeClr val="bg1"/>
                </a:solidFill>
                <a:latin typeface="Aptos"/>
                <a:cs typeface="Times New Roman"/>
              </a:rPr>
              <a:t>Porther</a:t>
            </a:r>
            <a:endParaRPr lang="en-US">
              <a:solidFill>
                <a:schemeClr val="bg1"/>
              </a:solidFill>
              <a:latin typeface="Aptos"/>
              <a:cs typeface="Times New Roman"/>
            </a:endParaRPr>
          </a:p>
          <a:p>
            <a:pPr>
              <a:spcBef>
                <a:spcPts val="100"/>
              </a:spcBef>
              <a:spcAft>
                <a:spcPts val="200"/>
              </a:spcAft>
            </a:pPr>
            <a:r>
              <a:rPr lang="en-US">
                <a:solidFill>
                  <a:schemeClr val="bg1"/>
                </a:solidFill>
                <a:cs typeface="Times New Roman"/>
              </a:rPr>
              <a:t>Brenda Stokes</a:t>
            </a:r>
            <a:endParaRPr lang="en-US">
              <a:solidFill>
                <a:schemeClr val="bg1"/>
              </a:solidFill>
              <a:latin typeface="Aptos"/>
              <a:cs typeface="Times New Roman"/>
            </a:endParaRPr>
          </a:p>
          <a:p>
            <a:pPr>
              <a:spcBef>
                <a:spcPts val="100"/>
              </a:spcBef>
              <a:spcAft>
                <a:spcPts val="200"/>
              </a:spcAft>
            </a:pPr>
            <a:r>
              <a:rPr lang="en-US">
                <a:solidFill>
                  <a:schemeClr val="bg1"/>
                </a:solidFill>
                <a:latin typeface="Aptos"/>
                <a:cs typeface="Times New Roman"/>
              </a:rPr>
              <a:t>April Wright</a:t>
            </a:r>
          </a:p>
          <a:p>
            <a:endParaRPr lang="en-US">
              <a:solidFill>
                <a:schemeClr val="bg1"/>
              </a:solidFill>
              <a:latin typeface="Aptos"/>
              <a:cs typeface="Times New Roman"/>
            </a:endParaRPr>
          </a:p>
          <a:p>
            <a:endParaRPr lang="en-US">
              <a:solidFill>
                <a:schemeClr val="bg1"/>
              </a:solidFill>
              <a:latin typeface="Aptos"/>
              <a:cs typeface="Times New Roman"/>
            </a:endParaRPr>
          </a:p>
        </p:txBody>
      </p:sp>
      <p:sp>
        <p:nvSpPr>
          <p:cNvPr id="4" name="TextBox 3">
            <a:extLst>
              <a:ext uri="{FF2B5EF4-FFF2-40B4-BE49-F238E27FC236}">
                <a16:creationId xmlns:a16="http://schemas.microsoft.com/office/drawing/2014/main" id="{6CC81351-9D1A-E6E4-945C-7795CF7A74F2}"/>
              </a:ext>
            </a:extLst>
          </p:cNvPr>
          <p:cNvSpPr txBox="1"/>
          <p:nvPr/>
        </p:nvSpPr>
        <p:spPr>
          <a:xfrm>
            <a:off x="9342972" y="481861"/>
            <a:ext cx="2241447" cy="5119350"/>
          </a:xfrm>
          <a:prstGeom prst="rect">
            <a:avLst/>
          </a:prstGeom>
          <a:noFill/>
        </p:spPr>
        <p:txBody>
          <a:bodyPr wrap="square" lIns="91440" tIns="45720" rIns="91440" bIns="45720" rtlCol="0" anchor="t">
            <a:spAutoFit/>
          </a:bodyPr>
          <a:lstStyle/>
          <a:p>
            <a:pPr>
              <a:spcBef>
                <a:spcPts val="100"/>
              </a:spcBef>
              <a:spcAft>
                <a:spcPts val="200"/>
              </a:spcAft>
            </a:pPr>
            <a:r>
              <a:rPr lang="en-US" sz="2400">
                <a:solidFill>
                  <a:srgbClr val="FFCD00"/>
                </a:solidFill>
              </a:rPr>
              <a:t>Goal 3</a:t>
            </a:r>
          </a:p>
          <a:p>
            <a:pPr>
              <a:spcBef>
                <a:spcPts val="100"/>
              </a:spcBef>
              <a:spcAft>
                <a:spcPts val="200"/>
              </a:spcAft>
            </a:pPr>
            <a:endParaRPr lang="en-US">
              <a:solidFill>
                <a:schemeClr val="bg1"/>
              </a:solidFill>
              <a:cs typeface="Times New Roman"/>
            </a:endParaRPr>
          </a:p>
          <a:p>
            <a:pPr>
              <a:spcBef>
                <a:spcPts val="100"/>
              </a:spcBef>
              <a:spcAft>
                <a:spcPts val="200"/>
              </a:spcAft>
            </a:pPr>
            <a:r>
              <a:rPr lang="en-US">
                <a:solidFill>
                  <a:schemeClr val="bg1"/>
                </a:solidFill>
                <a:cs typeface="Times New Roman"/>
              </a:rPr>
              <a:t>Laura Mooney</a:t>
            </a:r>
            <a:endParaRPr lang="en-US">
              <a:solidFill>
                <a:schemeClr val="bg1"/>
              </a:solidFill>
            </a:endParaRPr>
          </a:p>
          <a:p>
            <a:pPr>
              <a:spcBef>
                <a:spcPts val="100"/>
              </a:spcBef>
              <a:spcAft>
                <a:spcPts val="200"/>
              </a:spcAft>
            </a:pPr>
            <a:r>
              <a:rPr lang="en-US">
                <a:solidFill>
                  <a:schemeClr val="bg1"/>
                </a:solidFill>
                <a:latin typeface="Aptos"/>
                <a:cs typeface="Times New Roman"/>
              </a:rPr>
              <a:t>Luke Morrill</a:t>
            </a:r>
          </a:p>
          <a:p>
            <a:pPr>
              <a:spcBef>
                <a:spcPts val="100"/>
              </a:spcBef>
              <a:spcAft>
                <a:spcPts val="200"/>
              </a:spcAft>
            </a:pPr>
            <a:r>
              <a:rPr lang="en-US">
                <a:solidFill>
                  <a:schemeClr val="bg1"/>
                </a:solidFill>
                <a:latin typeface="Aptos"/>
                <a:cs typeface="Times New Roman"/>
              </a:rPr>
              <a:t>Eva </a:t>
            </a:r>
            <a:r>
              <a:rPr lang="en-US" err="1">
                <a:solidFill>
                  <a:schemeClr val="bg1"/>
                </a:solidFill>
                <a:latin typeface="Aptos"/>
                <a:cs typeface="Times New Roman"/>
              </a:rPr>
              <a:t>Bassallo</a:t>
            </a:r>
            <a:endParaRPr lang="en-US">
              <a:solidFill>
                <a:schemeClr val="bg1"/>
              </a:solidFill>
              <a:latin typeface="Aptos"/>
              <a:cs typeface="Times New Roman"/>
            </a:endParaRPr>
          </a:p>
          <a:p>
            <a:pPr>
              <a:spcBef>
                <a:spcPts val="100"/>
              </a:spcBef>
              <a:spcAft>
                <a:spcPts val="200"/>
              </a:spcAft>
            </a:pPr>
            <a:r>
              <a:rPr lang="en-US">
                <a:solidFill>
                  <a:schemeClr val="bg1"/>
                </a:solidFill>
                <a:latin typeface="Aptos"/>
                <a:cs typeface="Times New Roman"/>
              </a:rPr>
              <a:t>Jerel </a:t>
            </a:r>
            <a:r>
              <a:rPr lang="en-US" err="1">
                <a:solidFill>
                  <a:schemeClr val="bg1"/>
                </a:solidFill>
                <a:latin typeface="Aptos"/>
                <a:cs typeface="Times New Roman"/>
              </a:rPr>
              <a:t>Dydowicz</a:t>
            </a:r>
            <a:endParaRPr lang="en-US">
              <a:solidFill>
                <a:schemeClr val="bg1"/>
              </a:solidFill>
              <a:latin typeface="Aptos"/>
              <a:cs typeface="Times New Roman"/>
            </a:endParaRPr>
          </a:p>
          <a:p>
            <a:pPr>
              <a:spcBef>
                <a:spcPts val="100"/>
              </a:spcBef>
              <a:spcAft>
                <a:spcPts val="200"/>
              </a:spcAft>
            </a:pPr>
            <a:r>
              <a:rPr lang="en-US">
                <a:solidFill>
                  <a:schemeClr val="bg1"/>
                </a:solidFill>
                <a:latin typeface="Aptos"/>
                <a:cs typeface="Times New Roman"/>
              </a:rPr>
              <a:t>Bob Fortini</a:t>
            </a:r>
          </a:p>
          <a:p>
            <a:pPr>
              <a:spcBef>
                <a:spcPts val="100"/>
              </a:spcBef>
              <a:spcAft>
                <a:spcPts val="200"/>
              </a:spcAft>
            </a:pPr>
            <a:r>
              <a:rPr lang="en-US">
                <a:solidFill>
                  <a:schemeClr val="bg1"/>
                </a:solidFill>
                <a:latin typeface="Aptos"/>
                <a:cs typeface="Times New Roman"/>
              </a:rPr>
              <a:t>Jenn </a:t>
            </a:r>
            <a:r>
              <a:rPr lang="en-US" err="1">
                <a:solidFill>
                  <a:schemeClr val="bg1"/>
                </a:solidFill>
                <a:latin typeface="Aptos"/>
                <a:cs typeface="Times New Roman"/>
              </a:rPr>
              <a:t>Labbance</a:t>
            </a:r>
            <a:endParaRPr lang="en-US">
              <a:solidFill>
                <a:schemeClr val="bg1"/>
              </a:solidFill>
            </a:endParaRPr>
          </a:p>
          <a:p>
            <a:pPr>
              <a:spcBef>
                <a:spcPts val="100"/>
              </a:spcBef>
              <a:spcAft>
                <a:spcPts val="200"/>
              </a:spcAft>
            </a:pPr>
            <a:r>
              <a:rPr lang="en-US">
                <a:solidFill>
                  <a:schemeClr val="bg1"/>
                </a:solidFill>
                <a:latin typeface="Aptos"/>
                <a:cs typeface="Times New Roman"/>
              </a:rPr>
              <a:t>Valen Freitas</a:t>
            </a:r>
          </a:p>
          <a:p>
            <a:pPr>
              <a:spcBef>
                <a:spcPts val="100"/>
              </a:spcBef>
              <a:spcAft>
                <a:spcPts val="200"/>
              </a:spcAft>
            </a:pPr>
            <a:r>
              <a:rPr lang="en-US">
                <a:solidFill>
                  <a:schemeClr val="bg1"/>
                </a:solidFill>
                <a:latin typeface="Aptos"/>
                <a:cs typeface="Times New Roman"/>
              </a:rPr>
              <a:t>Whitney </a:t>
            </a:r>
            <a:r>
              <a:rPr lang="en-US" err="1">
                <a:solidFill>
                  <a:schemeClr val="bg1"/>
                </a:solidFill>
                <a:latin typeface="Aptos"/>
                <a:cs typeface="Times New Roman"/>
              </a:rPr>
              <a:t>Gecker</a:t>
            </a:r>
            <a:endParaRPr lang="en-US">
              <a:solidFill>
                <a:schemeClr val="bg1"/>
              </a:solidFill>
              <a:latin typeface="Aptos"/>
              <a:cs typeface="Times New Roman"/>
            </a:endParaRPr>
          </a:p>
          <a:p>
            <a:pPr>
              <a:spcBef>
                <a:spcPts val="100"/>
              </a:spcBef>
              <a:spcAft>
                <a:spcPts val="200"/>
              </a:spcAft>
            </a:pPr>
            <a:r>
              <a:rPr lang="en-US">
                <a:solidFill>
                  <a:schemeClr val="bg1"/>
                </a:solidFill>
                <a:latin typeface="Aptos"/>
                <a:cs typeface="Times New Roman"/>
              </a:rPr>
              <a:t>Justin Golub</a:t>
            </a:r>
          </a:p>
          <a:p>
            <a:pPr>
              <a:spcBef>
                <a:spcPts val="100"/>
              </a:spcBef>
              <a:spcAft>
                <a:spcPts val="200"/>
              </a:spcAft>
            </a:pPr>
            <a:r>
              <a:rPr lang="en-US">
                <a:solidFill>
                  <a:schemeClr val="bg1"/>
                </a:solidFill>
                <a:latin typeface="Aptos"/>
                <a:cs typeface="Times New Roman"/>
              </a:rPr>
              <a:t>Brendon Goodridge</a:t>
            </a:r>
          </a:p>
          <a:p>
            <a:pPr>
              <a:spcBef>
                <a:spcPts val="100"/>
              </a:spcBef>
              <a:spcAft>
                <a:spcPts val="200"/>
              </a:spcAft>
            </a:pPr>
            <a:r>
              <a:rPr lang="en-US">
                <a:solidFill>
                  <a:schemeClr val="bg1"/>
                </a:solidFill>
                <a:latin typeface="Aptos"/>
                <a:cs typeface="Times New Roman"/>
              </a:rPr>
              <a:t>Elizabeth Harris</a:t>
            </a:r>
            <a:endParaRPr lang="en-US" sz="1400">
              <a:solidFill>
                <a:schemeClr val="bg1"/>
              </a:solidFill>
              <a:latin typeface="Aptos"/>
              <a:cs typeface="Times New Roman"/>
            </a:endParaRPr>
          </a:p>
          <a:p>
            <a:pPr>
              <a:spcBef>
                <a:spcPts val="100"/>
              </a:spcBef>
              <a:spcAft>
                <a:spcPts val="200"/>
              </a:spcAft>
            </a:pPr>
            <a:r>
              <a:rPr lang="en-US">
                <a:solidFill>
                  <a:schemeClr val="bg1"/>
                </a:solidFill>
                <a:latin typeface="Aptos"/>
                <a:cs typeface="Times New Roman"/>
              </a:rPr>
              <a:t>Brendan Kelly</a:t>
            </a:r>
          </a:p>
          <a:p>
            <a:pPr>
              <a:spcBef>
                <a:spcPts val="100"/>
              </a:spcBef>
              <a:spcAft>
                <a:spcPts val="200"/>
              </a:spcAft>
            </a:pPr>
            <a:r>
              <a:rPr lang="en-US">
                <a:solidFill>
                  <a:schemeClr val="bg1"/>
                </a:solidFill>
                <a:latin typeface="Aptos"/>
                <a:cs typeface="Times New Roman"/>
              </a:rPr>
              <a:t>Justina Trova</a:t>
            </a:r>
          </a:p>
          <a:p>
            <a:endParaRPr lang="en-US" sz="1400">
              <a:solidFill>
                <a:schemeClr val="bg1"/>
              </a:solidFill>
              <a:latin typeface="Aptos"/>
              <a:cs typeface="Times New Roman"/>
            </a:endParaRPr>
          </a:p>
        </p:txBody>
      </p:sp>
    </p:spTree>
    <p:extLst>
      <p:ext uri="{BB962C8B-B14F-4D97-AF65-F5344CB8AC3E}">
        <p14:creationId xmlns:p14="http://schemas.microsoft.com/office/powerpoint/2010/main" val="1327535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1CEB87-96F4-FCDE-9032-A1C0CA0C44DB}"/>
              </a:ext>
            </a:extLst>
          </p:cNvPr>
          <p:cNvSpPr>
            <a:spLocks noGrp="1"/>
          </p:cNvSpPr>
          <p:nvPr>
            <p:ph type="title"/>
          </p:nvPr>
        </p:nvSpPr>
        <p:spPr>
          <a:xfrm>
            <a:off x="510019" y="80263"/>
            <a:ext cx="7122832" cy="953635"/>
          </a:xfrm>
        </p:spPr>
        <p:txBody>
          <a:bodyPr anchor="b">
            <a:normAutofit/>
          </a:bodyPr>
          <a:lstStyle/>
          <a:p>
            <a:r>
              <a:rPr lang="en-US">
                <a:solidFill>
                  <a:schemeClr val="bg1"/>
                </a:solidFill>
                <a:latin typeface="Aptos"/>
                <a:cs typeface="Times New Roman"/>
              </a:rPr>
              <a:t>Goal 1: Liberal Arts Mission</a:t>
            </a:r>
          </a:p>
        </p:txBody>
      </p:sp>
      <p:sp>
        <p:nvSpPr>
          <p:cNvPr id="14" name="Content Placeholder 13">
            <a:extLst>
              <a:ext uri="{FF2B5EF4-FFF2-40B4-BE49-F238E27FC236}">
                <a16:creationId xmlns:a16="http://schemas.microsoft.com/office/drawing/2014/main" id="{5C4B229D-0DED-4A77-D9F0-27C88B793A11}"/>
              </a:ext>
            </a:extLst>
          </p:cNvPr>
          <p:cNvSpPr>
            <a:spLocks noGrp="1"/>
          </p:cNvSpPr>
          <p:nvPr>
            <p:ph idx="1"/>
          </p:nvPr>
        </p:nvSpPr>
        <p:spPr>
          <a:xfrm>
            <a:off x="506295" y="1155369"/>
            <a:ext cx="5409874" cy="5424218"/>
          </a:xfrm>
        </p:spPr>
        <p:txBody>
          <a:bodyPr vert="horz" lIns="91440" tIns="45720" rIns="91440" bIns="45720" rtlCol="0" anchor="t">
            <a:noAutofit/>
          </a:bodyPr>
          <a:lstStyle/>
          <a:p>
            <a:pPr>
              <a:buFont typeface="Wingdings" panose="05000000000000000000" pitchFamily="2" charset="2"/>
              <a:buChar char="v"/>
            </a:pPr>
            <a:r>
              <a:rPr lang="en-US" sz="2000">
                <a:solidFill>
                  <a:schemeClr val="bg1"/>
                </a:solidFill>
                <a:latin typeface="Aptos"/>
                <a:cs typeface="Times New Roman"/>
              </a:rPr>
              <a:t>Updated mission statement draft developed to share with the MCLA community</a:t>
            </a:r>
            <a:endParaRPr lang="en-US" sz="2000">
              <a:solidFill>
                <a:schemeClr val="bg1"/>
              </a:solidFill>
            </a:endParaRPr>
          </a:p>
          <a:p>
            <a:pPr>
              <a:buFont typeface="Wingdings" panose="05000000000000000000" pitchFamily="2" charset="2"/>
              <a:buChar char="v"/>
            </a:pPr>
            <a:r>
              <a:rPr lang="en-US" sz="2000">
                <a:solidFill>
                  <a:schemeClr val="bg1"/>
                </a:solidFill>
                <a:latin typeface="Aptos"/>
                <a:cs typeface="Times New Roman"/>
              </a:rPr>
              <a:t>Advanced a draft of institutional learning outcomes to share with the community</a:t>
            </a:r>
          </a:p>
          <a:p>
            <a:pPr>
              <a:buFont typeface="Wingdings" panose="05000000000000000000" pitchFamily="2" charset="2"/>
              <a:buChar char="v"/>
            </a:pPr>
            <a:r>
              <a:rPr lang="en-US" sz="2000">
                <a:solidFill>
                  <a:schemeClr val="bg1"/>
                </a:solidFill>
                <a:latin typeface="Aptos"/>
                <a:cs typeface="Times New Roman"/>
              </a:rPr>
              <a:t>Conducted a full institutional website audit and optimization initiative</a:t>
            </a:r>
          </a:p>
          <a:p>
            <a:pPr>
              <a:buFont typeface="Wingdings" panose="05000000000000000000" pitchFamily="2" charset="2"/>
              <a:buChar char="v"/>
            </a:pPr>
            <a:r>
              <a:rPr lang="en-US" sz="2000">
                <a:solidFill>
                  <a:schemeClr val="bg1"/>
                </a:solidFill>
                <a:latin typeface="Aptos"/>
                <a:cs typeface="Times New Roman"/>
              </a:rPr>
              <a:t>Transformed social media into a managed institutional engagement and reputation channel with measurable impact</a:t>
            </a:r>
          </a:p>
          <a:p>
            <a:pPr>
              <a:buFont typeface="Wingdings" panose="05000000000000000000" pitchFamily="2" charset="2"/>
              <a:buChar char="v"/>
            </a:pPr>
            <a:r>
              <a:rPr lang="en-US" sz="2000">
                <a:solidFill>
                  <a:schemeClr val="bg1"/>
                </a:solidFill>
                <a:latin typeface="Aptos"/>
                <a:cs typeface="Times New Roman"/>
              </a:rPr>
              <a:t>Launched targeted streaming and connected digital campaign focused specifically on admitted students adding a yield optimization layer to the funnel</a:t>
            </a:r>
          </a:p>
          <a:p>
            <a:pPr>
              <a:buFont typeface="Wingdings" panose="05000000000000000000" pitchFamily="2" charset="2"/>
              <a:buChar char="v"/>
            </a:pPr>
            <a:r>
              <a:rPr lang="en-US" sz="2000">
                <a:solidFill>
                  <a:schemeClr val="bg1"/>
                </a:solidFill>
                <a:latin typeface="Aptos"/>
                <a:cs typeface="Times New Roman"/>
              </a:rPr>
              <a:t>Created a scalable, multi-channel content engine that supports recruitment, yield, and brand storytelling</a:t>
            </a:r>
          </a:p>
          <a:p>
            <a:endParaRPr lang="en-US" sz="1800">
              <a:solidFill>
                <a:schemeClr val="bg1"/>
              </a:solidFill>
              <a:latin typeface="Times New Roman"/>
              <a:cs typeface="Times New Roman" panose="02020603050405020304" pitchFamily="18" charset="0"/>
            </a:endParaRPr>
          </a:p>
          <a:p>
            <a:endParaRPr lang="en-US" sz="1800">
              <a:solidFill>
                <a:schemeClr val="bg1"/>
              </a:solidFill>
              <a:latin typeface="Times New Roman"/>
              <a:cs typeface="Times New Roman" panose="02020603050405020304" pitchFamily="18" charset="0"/>
            </a:endParaRPr>
          </a:p>
          <a:p>
            <a:endParaRPr lang="en-US" sz="1800">
              <a:solidFill>
                <a:schemeClr val="bg1"/>
              </a:solidFill>
              <a:latin typeface="Times New Roman"/>
              <a:cs typeface="Times New Roman" panose="02020603050405020304" pitchFamily="18" charset="0"/>
            </a:endParaRPr>
          </a:p>
          <a:p>
            <a:endParaRPr lang="en-US" sz="1800">
              <a:solidFill>
                <a:schemeClr val="bg1"/>
              </a:solidFill>
              <a:latin typeface="Times New Roman"/>
              <a:cs typeface="Times New Roman" panose="02020603050405020304" pitchFamily="18" charset="0"/>
            </a:endParaRPr>
          </a:p>
          <a:p>
            <a:endParaRPr lang="en-US" sz="1800">
              <a:solidFill>
                <a:schemeClr val="bg1"/>
              </a:solidFill>
              <a:latin typeface="Times New Roman"/>
              <a:cs typeface="Times New Roman" panose="02020603050405020304" pitchFamily="18" charset="0"/>
            </a:endParaRPr>
          </a:p>
        </p:txBody>
      </p:sp>
      <p:pic>
        <p:nvPicPr>
          <p:cNvPr id="8" name="Picture 7">
            <a:extLst>
              <a:ext uri="{FF2B5EF4-FFF2-40B4-BE49-F238E27FC236}">
                <a16:creationId xmlns:a16="http://schemas.microsoft.com/office/drawing/2014/main" id="{4A072E31-EAAC-B692-8046-3DA6A0F17406}"/>
              </a:ext>
            </a:extLst>
          </p:cNvPr>
          <p:cNvPicPr>
            <a:picLocks noChangeAspect="1"/>
          </p:cNvPicPr>
          <p:nvPr/>
        </p:nvPicPr>
        <p:blipFill>
          <a:blip r:embed="rId3">
            <a:extLst>
              <a:ext uri="{28A0092B-C50C-407E-A947-70E740481C1C}">
                <a14:useLocalDpi xmlns:a14="http://schemas.microsoft.com/office/drawing/2010/main" val="0"/>
              </a:ext>
            </a:extLst>
          </a:blip>
          <a:srcRect l="5741" r="5741"/>
          <a:stretch/>
        </p:blipFill>
        <p:spPr>
          <a:xfrm rot="5400000">
            <a:off x="8726715" y="3395764"/>
            <a:ext cx="3176541" cy="3747932"/>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a:extLst>
              <a:ext uri="{FF2B5EF4-FFF2-40B4-BE49-F238E27FC236}">
                <a16:creationId xmlns:a16="http://schemas.microsoft.com/office/drawing/2014/main" id="{21DFAD5B-34B1-01CB-EBA3-A446B1ABC1B9}"/>
              </a:ext>
            </a:extLst>
          </p:cNvPr>
          <p:cNvPicPr>
            <a:picLocks noChangeAspect="1"/>
          </p:cNvPicPr>
          <p:nvPr/>
        </p:nvPicPr>
        <p:blipFill>
          <a:blip r:embed="rId4">
            <a:extLst>
              <a:ext uri="{28A0092B-C50C-407E-A947-70E740481C1C}">
                <a14:useLocalDpi xmlns:a14="http://schemas.microsoft.com/office/drawing/2010/main" val="0"/>
              </a:ext>
            </a:extLst>
          </a:blip>
          <a:srcRect l="25046" r="8549" b="2"/>
          <a:stretch>
            <a:fillRect/>
          </a:stretch>
        </p:blipFill>
        <p:spPr>
          <a:xfrm>
            <a:off x="6417161" y="1806893"/>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Content Placeholder 5">
            <a:extLst>
              <a:ext uri="{FF2B5EF4-FFF2-40B4-BE49-F238E27FC236}">
                <a16:creationId xmlns:a16="http://schemas.microsoft.com/office/drawing/2014/main" id="{E01C6968-502F-2D34-CB29-3A5B9A8A92DC}"/>
              </a:ext>
            </a:extLst>
          </p:cNvPr>
          <p:cNvPicPr>
            <a:picLocks noChangeAspect="1"/>
          </p:cNvPicPr>
          <p:nvPr/>
        </p:nvPicPr>
        <p:blipFill>
          <a:blip r:embed="rId5">
            <a:extLst>
              <a:ext uri="{28A0092B-C50C-407E-A947-70E740481C1C}">
                <a14:useLocalDpi xmlns:a14="http://schemas.microsoft.com/office/drawing/2010/main" val="0"/>
              </a:ext>
            </a:extLst>
          </a:blip>
          <a:srcRect l="2565" r="11314" b="-1"/>
          <a:stretch>
            <a:fillRect/>
          </a:stretch>
        </p:blipFill>
        <p:spPr>
          <a:xfrm>
            <a:off x="8228415" y="-5"/>
            <a:ext cx="3961442" cy="3072676"/>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498145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69ABBA62-057C-2327-B78F-815C7CF298C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D88180F-CCF3-BAEB-E953-4B759B675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3FA09-1FF6-8D01-BB5F-5FC815EC7E1B}"/>
              </a:ext>
            </a:extLst>
          </p:cNvPr>
          <p:cNvSpPr>
            <a:spLocks noGrp="1"/>
          </p:cNvSpPr>
          <p:nvPr>
            <p:ph type="title"/>
          </p:nvPr>
        </p:nvSpPr>
        <p:spPr>
          <a:xfrm>
            <a:off x="510019" y="168611"/>
            <a:ext cx="7676065" cy="953635"/>
          </a:xfrm>
        </p:spPr>
        <p:txBody>
          <a:bodyPr anchor="b">
            <a:normAutofit/>
          </a:bodyPr>
          <a:lstStyle/>
          <a:p>
            <a:r>
              <a:rPr lang="en-US">
                <a:solidFill>
                  <a:schemeClr val="bg1"/>
                </a:solidFill>
                <a:latin typeface="Aptos"/>
                <a:cs typeface="Times New Roman"/>
              </a:rPr>
              <a:t>Goal 1: Liberal Arts Mission</a:t>
            </a:r>
          </a:p>
        </p:txBody>
      </p:sp>
      <p:sp>
        <p:nvSpPr>
          <p:cNvPr id="14" name="Content Placeholder 13">
            <a:extLst>
              <a:ext uri="{FF2B5EF4-FFF2-40B4-BE49-F238E27FC236}">
                <a16:creationId xmlns:a16="http://schemas.microsoft.com/office/drawing/2014/main" id="{AEEA53B0-6C51-827E-BAE6-81E081ED5A6B}"/>
              </a:ext>
            </a:extLst>
          </p:cNvPr>
          <p:cNvSpPr>
            <a:spLocks noGrp="1"/>
          </p:cNvSpPr>
          <p:nvPr>
            <p:ph idx="1"/>
          </p:nvPr>
        </p:nvSpPr>
        <p:spPr>
          <a:xfrm>
            <a:off x="513657" y="1387264"/>
            <a:ext cx="4902260" cy="5087127"/>
          </a:xfrm>
        </p:spPr>
        <p:txBody>
          <a:bodyPr vert="horz" lIns="91440" tIns="45720" rIns="91440" bIns="45720" rtlCol="0" anchor="t">
            <a:normAutofit fontScale="92500" lnSpcReduction="10000"/>
          </a:bodyPr>
          <a:lstStyle/>
          <a:p>
            <a:pPr>
              <a:buFont typeface="Wingdings" panose="05000000000000000000" pitchFamily="2" charset="2"/>
              <a:buChar char="v"/>
            </a:pPr>
            <a:r>
              <a:rPr lang="en-US" sz="2400">
                <a:solidFill>
                  <a:schemeClr val="bg1"/>
                </a:solidFill>
                <a:latin typeface="Aptos"/>
                <a:cs typeface="Times New Roman"/>
              </a:rPr>
              <a:t>Launched a strategic, personalized communications initiative within Slate to reduce summer melt and improve transfer conversion</a:t>
            </a:r>
            <a:endParaRPr lang="en-US" sz="2400">
              <a:solidFill>
                <a:schemeClr val="bg1"/>
              </a:solidFill>
            </a:endParaRPr>
          </a:p>
          <a:p>
            <a:pPr>
              <a:buFont typeface="Wingdings" panose="05000000000000000000" pitchFamily="2" charset="2"/>
              <a:buChar char="v"/>
            </a:pPr>
            <a:endParaRPr lang="en-US" sz="1000">
              <a:solidFill>
                <a:schemeClr val="bg1"/>
              </a:solidFill>
              <a:latin typeface="Aptos"/>
              <a:cs typeface="Times New Roman"/>
            </a:endParaRPr>
          </a:p>
          <a:p>
            <a:pPr>
              <a:buFont typeface="Wingdings" panose="05000000000000000000" pitchFamily="2" charset="2"/>
              <a:buChar char="v"/>
            </a:pPr>
            <a:r>
              <a:rPr lang="en-US" sz="2400">
                <a:solidFill>
                  <a:schemeClr val="bg1"/>
                </a:solidFill>
                <a:latin typeface="Aptos"/>
                <a:cs typeface="Times New Roman"/>
              </a:rPr>
              <a:t>Researched and developed new financial aid awarding parameters to better utilize institutional, state, and federal student aid to support students and enhance recruitment efforts</a:t>
            </a:r>
            <a:br>
              <a:rPr lang="en-US" sz="2400">
                <a:latin typeface="Aptos"/>
                <a:cs typeface="Times New Roman"/>
              </a:rPr>
            </a:br>
            <a:endParaRPr lang="en-US" sz="2400">
              <a:solidFill>
                <a:schemeClr val="bg1"/>
              </a:solidFill>
              <a:latin typeface="Aptos"/>
              <a:cs typeface="Times New Roman" panose="02020603050405020304" pitchFamily="18" charset="0"/>
            </a:endParaRPr>
          </a:p>
          <a:p>
            <a:pPr>
              <a:buFont typeface="Wingdings" panose="05000000000000000000" pitchFamily="2" charset="2"/>
              <a:buChar char="v"/>
            </a:pPr>
            <a:r>
              <a:rPr lang="en-US" sz="2400">
                <a:solidFill>
                  <a:schemeClr val="bg1"/>
                </a:solidFill>
                <a:latin typeface="Aptos"/>
                <a:cs typeface="Times New Roman"/>
              </a:rPr>
              <a:t>Launched a comprehensive, institution-wide market research and brand study to establish a data-driven foundation for future strategic planning</a:t>
            </a:r>
            <a:br>
              <a:rPr lang="en-US" sz="1800">
                <a:latin typeface="Aptos"/>
                <a:cs typeface="Times New Roman" panose="02020603050405020304" pitchFamily="18" charset="0"/>
              </a:rPr>
            </a:br>
            <a:endParaRPr lang="en-US" sz="1800">
              <a:solidFill>
                <a:srgbClr val="000000"/>
              </a:solidFill>
              <a:latin typeface="Aptos"/>
              <a:cs typeface="Times New Roman" panose="02020603050405020304" pitchFamily="18" charset="0"/>
            </a:endParaRPr>
          </a:p>
          <a:p>
            <a:pPr>
              <a:buFont typeface="Arial" panose="05000000000000000000" pitchFamily="2" charset="2"/>
              <a:buChar char="•"/>
            </a:pPr>
            <a:endParaRPr lang="en-US" sz="1800">
              <a:solidFill>
                <a:schemeClr val="bg1"/>
              </a:solidFill>
              <a:latin typeface="Times New Roman" panose="02020603050405020304" pitchFamily="18" charset="0"/>
              <a:cs typeface="Times New Roman" panose="02020603050405020304" pitchFamily="18" charset="0"/>
            </a:endParaRPr>
          </a:p>
          <a:p>
            <a:pPr>
              <a:buFont typeface="Arial" panose="05000000000000000000" pitchFamily="2" charset="2"/>
              <a:buChar char="•"/>
            </a:pPr>
            <a:endParaRPr lang="en-US" sz="1800">
              <a:solidFill>
                <a:schemeClr val="bg1"/>
              </a:solidFill>
              <a:latin typeface="Times New Roman" panose="02020603050405020304" pitchFamily="18" charset="0"/>
              <a:cs typeface="Times New Roman" panose="02020603050405020304" pitchFamily="18" charset="0"/>
            </a:endParaRPr>
          </a:p>
          <a:p>
            <a:pPr>
              <a:buFont typeface="Arial" panose="05000000000000000000" pitchFamily="2" charset="2"/>
              <a:buChar char="•"/>
            </a:pPr>
            <a:endParaRPr lang="en-US" sz="180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BE5A4FD-4939-3909-9A1F-8B87CAB478C5}"/>
              </a:ext>
            </a:extLst>
          </p:cNvPr>
          <p:cNvPicPr>
            <a:picLocks noChangeAspect="1"/>
          </p:cNvPicPr>
          <p:nvPr/>
        </p:nvPicPr>
        <p:blipFill>
          <a:blip r:embed="rId3">
            <a:extLst>
              <a:ext uri="{28A0092B-C50C-407E-A947-70E740481C1C}">
                <a14:useLocalDpi xmlns:a14="http://schemas.microsoft.com/office/drawing/2010/main" val="0"/>
              </a:ext>
            </a:extLst>
          </a:blip>
          <a:srcRect l="10644" r="10644"/>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a:extLst>
              <a:ext uri="{FF2B5EF4-FFF2-40B4-BE49-F238E27FC236}">
                <a16:creationId xmlns:a16="http://schemas.microsoft.com/office/drawing/2014/main" id="{7D61D411-10A3-BC2B-4F7A-38C6EB75F2EF}"/>
              </a:ext>
            </a:extLst>
          </p:cNvPr>
          <p:cNvPicPr>
            <a:picLocks noChangeAspect="1"/>
          </p:cNvPicPr>
          <p:nvPr/>
        </p:nvPicPr>
        <p:blipFill>
          <a:blip r:embed="rId4">
            <a:extLst>
              <a:ext uri="{28A0092B-C50C-407E-A947-70E740481C1C}">
                <a14:useLocalDpi xmlns:a14="http://schemas.microsoft.com/office/drawing/2010/main" val="0"/>
              </a:ext>
            </a:extLst>
          </a:blip>
          <a:srcRect l="16816" r="16816"/>
          <a:stretch/>
        </p:blipFill>
        <p:spPr>
          <a:xfrm>
            <a:off x="6465994" y="1938552"/>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6" name="Content Placeholder 5">
            <a:extLst>
              <a:ext uri="{FF2B5EF4-FFF2-40B4-BE49-F238E27FC236}">
                <a16:creationId xmlns:a16="http://schemas.microsoft.com/office/drawing/2014/main" id="{2CFFB2DD-F420-0B82-3EEE-C7527C5E46EF}"/>
              </a:ext>
            </a:extLst>
          </p:cNvPr>
          <p:cNvPicPr>
            <a:picLocks noChangeAspect="1"/>
          </p:cNvPicPr>
          <p:nvPr/>
        </p:nvPicPr>
        <p:blipFill>
          <a:blip r:embed="rId5">
            <a:extLst>
              <a:ext uri="{28A0092B-C50C-407E-A947-70E740481C1C}">
                <a14:useLocalDpi xmlns:a14="http://schemas.microsoft.com/office/drawing/2010/main" val="0"/>
              </a:ext>
            </a:extLst>
          </a:blip>
          <a:srcRect l="6803" r="6803"/>
          <a:stretch/>
        </p:blipFill>
        <p:spPr>
          <a:xfrm>
            <a:off x="8195284" y="-5"/>
            <a:ext cx="4005616" cy="3050589"/>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996701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3C49D840836A49BDA502C0BB54FC6C" ma:contentTypeVersion="3" ma:contentTypeDescription="Create a new document." ma:contentTypeScope="" ma:versionID="6b4ba3fd720dc3d96b34df082047c2cd">
  <xsd:schema xmlns:xsd="http://www.w3.org/2001/XMLSchema" xmlns:xs="http://www.w3.org/2001/XMLSchema" xmlns:p="http://schemas.microsoft.com/office/2006/metadata/properties" xmlns:ns2="b06f88f8-c4a5-49a4-8ec4-cce5bb4883c0" targetNamespace="http://schemas.microsoft.com/office/2006/metadata/properties" ma:root="true" ma:fieldsID="a1d85e57bc6dafc3f886ae27c409b4b6" ns2:_="">
    <xsd:import namespace="b06f88f8-c4a5-49a4-8ec4-cce5bb4883c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6f88f8-c4a5-49a4-8ec4-cce5bb488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1C1D4C-B5D2-4E3C-A5B5-017FC2B6FA6C}">
  <ds:schemaRefs>
    <ds:schemaRef ds:uri="b06f88f8-c4a5-49a4-8ec4-cce5bb4883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223542A-873B-44A6-8673-3F4DC5D47295}">
  <ds:schemaRefs>
    <ds:schemaRef ds:uri="b06f88f8-c4a5-49a4-8ec4-cce5bb4883c0"/>
    <ds:schemaRef ds:uri="http://www.w3.org/XML/1998/namespace"/>
    <ds:schemaRef ds:uri="http://purl.org/dc/dcmityp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646EE78-84AB-4835-80DE-9330BE5F4C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2125</Words>
  <Application>Microsoft Office PowerPoint</Application>
  <PresentationFormat>Widescreen</PresentationFormat>
  <Paragraphs>319</Paragraphs>
  <Slides>27</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Aptos Display</vt:lpstr>
      <vt:lpstr>Arial</vt:lpstr>
      <vt:lpstr>Arial,Sans-Serif</vt:lpstr>
      <vt:lpstr>Calibri</vt:lpstr>
      <vt:lpstr>Times New Roman</vt:lpstr>
      <vt:lpstr>Wingdings</vt:lpstr>
      <vt:lpstr>Office Theme</vt:lpstr>
      <vt:lpstr>MCLA Strategic Planning 2025-2030</vt:lpstr>
      <vt:lpstr>Overview  Opportunities, challenges,  and achievements </vt:lpstr>
      <vt:lpstr>   Planning Process Participation   </vt:lpstr>
      <vt:lpstr>Institutional Planning Timeline 2021 - 2028</vt:lpstr>
      <vt:lpstr> Plan Highlights  </vt:lpstr>
      <vt:lpstr>Financial Update</vt:lpstr>
      <vt:lpstr>Goal Teams Participation   </vt:lpstr>
      <vt:lpstr>Goal 1: Liberal Arts Mission</vt:lpstr>
      <vt:lpstr>Goal 1: Liberal Arts Mission</vt:lpstr>
      <vt:lpstr>Goal 2: Increase Access, Equity and Success</vt:lpstr>
      <vt:lpstr>Goal 2: Increase Access, Equity and Success</vt:lpstr>
      <vt:lpstr>Goal 3: Enhance the Student Experience </vt:lpstr>
      <vt:lpstr>PowerPoint Presentation</vt:lpstr>
      <vt:lpstr>Looking Forward: Next Year</vt:lpstr>
      <vt:lpstr>Looking Forward: Next Year</vt:lpstr>
      <vt:lpstr>Looking Forward: Next Year</vt:lpstr>
      <vt:lpstr>Mission Statement &amp; Learning Outcomes   </vt:lpstr>
      <vt:lpstr>Mission Statement Working Group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Patrick Connelly</dc:creator>
  <cp:lastModifiedBy>Patrick Connelly</cp:lastModifiedBy>
  <cp:revision>2</cp:revision>
  <dcterms:created xsi:type="dcterms:W3CDTF">2026-01-27T20:48:08Z</dcterms:created>
  <dcterms:modified xsi:type="dcterms:W3CDTF">2026-05-22T14:14:07Z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0x010100733C49D840836A49BDA502C0BB54FC6C</vt:lpwstr>
  </property>
</Properties>
</file>